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2"/>
  </p:notesMasterIdLst>
  <p:sldIdLst>
    <p:sldId id="256" r:id="rId2"/>
    <p:sldId id="270" r:id="rId3"/>
    <p:sldId id="265" r:id="rId4"/>
    <p:sldId id="266" r:id="rId5"/>
    <p:sldId id="257" r:id="rId6"/>
    <p:sldId id="258" r:id="rId7"/>
    <p:sldId id="259" r:id="rId8"/>
    <p:sldId id="260" r:id="rId9"/>
    <p:sldId id="261" r:id="rId10"/>
    <p:sldId id="262" r:id="rId11"/>
    <p:sldId id="267" r:id="rId12"/>
    <p:sldId id="268" r:id="rId13"/>
    <p:sldId id="269" r:id="rId14"/>
    <p:sldId id="271" r:id="rId15"/>
    <p:sldId id="272" r:id="rId16"/>
    <p:sldId id="275" r:id="rId17"/>
    <p:sldId id="273" r:id="rId18"/>
    <p:sldId id="276" r:id="rId19"/>
    <p:sldId id="274" r:id="rId20"/>
    <p:sldId id="277" r:id="rId21"/>
  </p:sldIdLst>
  <p:sldSz cx="9144000" cy="5143500" type="screen16x9"/>
  <p:notesSz cx="6858000" cy="9144000"/>
  <p:embeddedFontLst>
    <p:embeddedFont>
      <p:font typeface="Atomic Age" panose="020B0604020202020204" charset="0"/>
      <p:regular r:id="rId23"/>
    </p:embeddedFont>
    <p:embeddedFont>
      <p:font typeface="Space Mono" panose="02000509040000020004" pitchFamily="49" charset="0"/>
      <p:regular r:id="rId24"/>
      <p:bold r:id="rId25"/>
      <p:italic r:id="rId26"/>
      <p:boldItalic r:id="rId2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FEFEF"/>
    <a:srgbClr val="B4FBDF"/>
    <a:srgbClr val="00FF00"/>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9788" autoAdjust="0"/>
  </p:normalViewPr>
  <p:slideViewPr>
    <p:cSldViewPr snapToGrid="0">
      <p:cViewPr varScale="1">
        <p:scale>
          <a:sx n="115" d="100"/>
          <a:sy n="115" d="100"/>
        </p:scale>
        <p:origin x="1416" y="10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youtube.com/watch?v=MVPTGNGiI-4"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i="1"/>
              <a:t>Note: Italicized text is meant as commentary/instruction. Unitalicized text is meant to be spoken directly.</a:t>
            </a:r>
            <a:endParaRPr i="1"/>
          </a:p>
          <a:p>
            <a:pPr marL="0" lvl="0" indent="0" algn="l" rtl="0">
              <a:spcBef>
                <a:spcPts val="0"/>
              </a:spcBef>
              <a:spcAft>
                <a:spcPts val="0"/>
              </a:spcAft>
              <a:buNone/>
            </a:pPr>
            <a:endParaRPr i="1"/>
          </a:p>
          <a:p>
            <a:pPr marL="0" lvl="0" indent="0" algn="l" rtl="0">
              <a:spcBef>
                <a:spcPts val="0"/>
              </a:spcBef>
              <a:spcAft>
                <a:spcPts val="0"/>
              </a:spcAft>
              <a:buNone/>
            </a:pPr>
            <a:r>
              <a:rPr lang="en" i="1" u="sng"/>
              <a:t>Activity Preparation</a:t>
            </a:r>
            <a:endParaRPr i="1" u="sng"/>
          </a:p>
          <a:p>
            <a:pPr marL="0" lvl="0" indent="0" algn="l" rtl="0">
              <a:spcBef>
                <a:spcPts val="0"/>
              </a:spcBef>
              <a:spcAft>
                <a:spcPts val="0"/>
              </a:spcAft>
              <a:buNone/>
            </a:pPr>
            <a:r>
              <a:rPr lang="en" i="1"/>
              <a:t>Play some music in the background, like this: </a:t>
            </a:r>
            <a:r>
              <a:rPr lang="en" i="1" u="sng">
                <a:solidFill>
                  <a:schemeClr val="hlink"/>
                </a:solidFill>
                <a:hlinkClick r:id="rId3"/>
              </a:rPr>
              <a:t>https://www.youtube.com/watch?v=MVPTGNGiI-4</a:t>
            </a:r>
            <a:endParaRPr i="1"/>
          </a:p>
          <a:p>
            <a:pPr marL="0" lvl="0" indent="0" algn="l" rtl="0">
              <a:spcBef>
                <a:spcPts val="0"/>
              </a:spcBef>
              <a:spcAft>
                <a:spcPts val="0"/>
              </a:spcAft>
              <a:buNone/>
            </a:pPr>
            <a:r>
              <a:rPr lang="en" i="1"/>
              <a:t>Welcome the students as they arrive</a:t>
            </a:r>
            <a:endParaRPr i="1"/>
          </a:p>
          <a:p>
            <a:pPr marL="0" lvl="0" indent="0" algn="l" rtl="0">
              <a:spcBef>
                <a:spcPts val="0"/>
              </a:spcBef>
              <a:spcAft>
                <a:spcPts val="0"/>
              </a:spcAft>
              <a:buNone/>
            </a:pPr>
            <a:r>
              <a:rPr lang="en" i="1"/>
              <a:t>Once everyone is seated, cut the music</a:t>
            </a:r>
            <a:endParaRPr i="1"/>
          </a:p>
          <a:p>
            <a:pPr marL="0" lvl="0" indent="0" algn="l" rtl="0">
              <a:spcBef>
                <a:spcPts val="0"/>
              </a:spcBef>
              <a:spcAft>
                <a:spcPts val="0"/>
              </a:spcAft>
              <a:buNone/>
            </a:pPr>
            <a:r>
              <a:rPr lang="en" i="1"/>
              <a:t>Introduce yourselves and provide a little background</a:t>
            </a:r>
            <a:endParaRPr i="1"/>
          </a:p>
          <a:p>
            <a:pPr marL="0" lvl="0" indent="0" algn="l" rtl="0">
              <a:spcBef>
                <a:spcPts val="0"/>
              </a:spcBef>
              <a:spcAft>
                <a:spcPts val="0"/>
              </a:spcAft>
              <a:buNone/>
            </a:pPr>
            <a:r>
              <a:rPr lang="en" i="1"/>
              <a:t>Move to the next slide</a:t>
            </a:r>
            <a:endParaRPr i="1"/>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219ea49c596_1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219ea49c596_1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are also going to use CSS to add style to our websites. </a:t>
            </a:r>
            <a:r>
              <a:rPr lang="en" i="1"/>
              <a:t>Click.</a:t>
            </a:r>
            <a:endParaRPr i="1"/>
          </a:p>
          <a:p>
            <a:pPr marL="0" lvl="0" indent="0" algn="l" rtl="0">
              <a:spcBef>
                <a:spcPts val="0"/>
              </a:spcBef>
              <a:spcAft>
                <a:spcPts val="0"/>
              </a:spcAft>
              <a:buNone/>
            </a:pPr>
            <a:endParaRPr/>
          </a:p>
          <a:p>
            <a:pPr marL="0" lvl="0" indent="0" algn="l" rtl="0">
              <a:spcBef>
                <a:spcPts val="0"/>
              </a:spcBef>
              <a:spcAft>
                <a:spcPts val="0"/>
              </a:spcAft>
              <a:buNone/>
            </a:pPr>
            <a:r>
              <a:rPr lang="en"/>
              <a:t>CSS is a language that lets you customize styles. </a:t>
            </a:r>
            <a:r>
              <a:rPr lang="en" i="1">
                <a:solidFill>
                  <a:schemeClr val="dk1"/>
                </a:solidFill>
              </a:rPr>
              <a:t>Click.</a:t>
            </a:r>
            <a:endParaRPr/>
          </a:p>
          <a:p>
            <a:pPr marL="0" lvl="0" indent="0" algn="l" rtl="0">
              <a:spcBef>
                <a:spcPts val="0"/>
              </a:spcBef>
              <a:spcAft>
                <a:spcPts val="0"/>
              </a:spcAft>
              <a:buNone/>
            </a:pPr>
            <a:endParaRPr/>
          </a:p>
          <a:p>
            <a:pPr marL="0" lvl="0" indent="0" algn="l" rtl="0">
              <a:spcBef>
                <a:spcPts val="0"/>
              </a:spcBef>
              <a:spcAft>
                <a:spcPts val="0"/>
              </a:spcAft>
              <a:buNone/>
            </a:pPr>
            <a:r>
              <a:rPr lang="en"/>
              <a:t>It stands for Cascading Stylesheets. </a:t>
            </a:r>
            <a:r>
              <a:rPr lang="en" i="1">
                <a:solidFill>
                  <a:schemeClr val="dk1"/>
                </a:solidFill>
              </a:rPr>
              <a:t>Click.</a:t>
            </a:r>
            <a:endParaRPr/>
          </a:p>
          <a:p>
            <a:pPr marL="0" lvl="0" indent="0" algn="l" rtl="0">
              <a:spcBef>
                <a:spcPts val="0"/>
              </a:spcBef>
              <a:spcAft>
                <a:spcPts val="0"/>
              </a:spcAft>
              <a:buNone/>
            </a:pPr>
            <a:endParaRPr/>
          </a:p>
          <a:p>
            <a:pPr marL="0" lvl="0" indent="0" algn="l" rtl="0">
              <a:spcBef>
                <a:spcPts val="0"/>
              </a:spcBef>
              <a:spcAft>
                <a:spcPts val="0"/>
              </a:spcAft>
              <a:buNone/>
            </a:pPr>
            <a:r>
              <a:rPr lang="en"/>
              <a:t>You can change the appearance of almost anything on your website, including colors, fonts, and sizing. </a:t>
            </a:r>
            <a:r>
              <a:rPr lang="en" i="1">
                <a:solidFill>
                  <a:schemeClr val="dk1"/>
                </a:solidFill>
              </a:rPr>
              <a:t>Click.</a:t>
            </a:r>
            <a:endParaRPr/>
          </a:p>
          <a:p>
            <a:pPr marL="0" lvl="0" indent="0" algn="l" rtl="0">
              <a:spcBef>
                <a:spcPts val="0"/>
              </a:spcBef>
              <a:spcAft>
                <a:spcPts val="0"/>
              </a:spcAft>
              <a:buNone/>
            </a:pPr>
            <a:endParaRPr/>
          </a:p>
          <a:p>
            <a:pPr marL="0" lvl="0" indent="0" algn="l" rtl="0">
              <a:spcBef>
                <a:spcPts val="0"/>
              </a:spcBef>
              <a:spcAft>
                <a:spcPts val="0"/>
              </a:spcAft>
              <a:buNone/>
            </a:pPr>
            <a:r>
              <a:rPr lang="en"/>
              <a:t>If HTML is the body of a website, CSS is kind of like the clothing it wears - it won’t change the actual content, but it can change how it is presented.</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Now let’s get coding! Where exactly will we be coding?</a:t>
            </a:r>
          </a:p>
        </p:txBody>
      </p:sp>
    </p:spTree>
    <p:extLst>
      <p:ext uri="{BB962C8B-B14F-4D97-AF65-F5344CB8AC3E}">
        <p14:creationId xmlns:p14="http://schemas.microsoft.com/office/powerpoint/2010/main" val="17574591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We are going to code using Glitch. It let’s you write code for websites and share them across the web! </a:t>
            </a:r>
            <a:r>
              <a:rPr lang="en-US" i="1" dirty="0"/>
              <a:t>Click</a:t>
            </a:r>
            <a:r>
              <a:rPr lang="en-US" i="0" dirty="0"/>
              <a:t>.</a:t>
            </a:r>
          </a:p>
          <a:p>
            <a:pPr marL="158750" indent="0">
              <a:buNone/>
            </a:pPr>
            <a:endParaRPr lang="en-US" i="0" dirty="0"/>
          </a:p>
          <a:p>
            <a:pPr marL="158750" indent="0">
              <a:buNone/>
            </a:pPr>
            <a:r>
              <a:rPr lang="en-US" i="0" dirty="0"/>
              <a:t>Glitch is known as the friendly community where everyone builds the web. Let’s take a look.</a:t>
            </a:r>
            <a:endParaRPr lang="en-US" dirty="0"/>
          </a:p>
        </p:txBody>
      </p:sp>
    </p:spTree>
    <p:extLst>
      <p:ext uri="{BB962C8B-B14F-4D97-AF65-F5344CB8AC3E}">
        <p14:creationId xmlns:p14="http://schemas.microsoft.com/office/powerpoint/2010/main" val="18278740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A Glitch project consists of a few different parts. First, there’s the code editor. </a:t>
            </a:r>
            <a:r>
              <a:rPr lang="en-US" i="1" dirty="0"/>
              <a:t>Click</a:t>
            </a:r>
            <a:r>
              <a:rPr lang="en-US" i="0" dirty="0"/>
              <a:t>.</a:t>
            </a:r>
          </a:p>
          <a:p>
            <a:pPr marL="158750" indent="0">
              <a:buNone/>
            </a:pPr>
            <a:endParaRPr lang="en-US" i="0" dirty="0"/>
          </a:p>
          <a:p>
            <a:pPr marL="158750" indent="0">
              <a:buNone/>
            </a:pPr>
            <a:r>
              <a:rPr lang="en-US" i="0" dirty="0"/>
              <a:t>This is where you can write the code for your website. It’s right in the middle of the page. But where does the actual site go? Well, we need to preview it! </a:t>
            </a:r>
            <a:r>
              <a:rPr lang="en-US" i="1" dirty="0"/>
              <a:t>Click</a:t>
            </a:r>
            <a:r>
              <a:rPr lang="en-US" i="0" dirty="0"/>
              <a:t>.</a:t>
            </a:r>
          </a:p>
          <a:p>
            <a:pPr marL="158750" indent="0">
              <a:buNone/>
            </a:pPr>
            <a:endParaRPr lang="en-US" i="0" dirty="0"/>
          </a:p>
          <a:p>
            <a:pPr marL="158750" indent="0">
              <a:buNone/>
            </a:pPr>
            <a:r>
              <a:rPr lang="en-US" i="0" dirty="0"/>
              <a:t>Clicking the PREVIEW button with the magnifying glass will allow you to preview the site you’re building. </a:t>
            </a:r>
            <a:r>
              <a:rPr lang="en-US" i="1" dirty="0"/>
              <a:t>Click.</a:t>
            </a:r>
          </a:p>
          <a:p>
            <a:pPr marL="158750" indent="0">
              <a:buNone/>
            </a:pPr>
            <a:endParaRPr lang="en-US" i="1" dirty="0"/>
          </a:p>
          <a:p>
            <a:pPr marL="158750" indent="0">
              <a:buNone/>
            </a:pPr>
            <a:r>
              <a:rPr lang="en-US" i="0" dirty="0"/>
              <a:t>The preview shows up on the right! </a:t>
            </a:r>
            <a:r>
              <a:rPr lang="en-US" i="1" dirty="0"/>
              <a:t>Click.</a:t>
            </a:r>
            <a:endParaRPr lang="en-US" i="0" dirty="0"/>
          </a:p>
          <a:p>
            <a:pPr marL="158750" indent="0">
              <a:buNone/>
            </a:pPr>
            <a:endParaRPr lang="en-US" i="0" dirty="0"/>
          </a:p>
          <a:p>
            <a:pPr marL="158750" indent="0">
              <a:buNone/>
            </a:pPr>
            <a:r>
              <a:rPr lang="en-US" i="0" dirty="0"/>
              <a:t>On the left, there’s the file management pane – this is your folder where you can swap files and add more. </a:t>
            </a:r>
            <a:r>
              <a:rPr lang="en-US" i="1" dirty="0"/>
              <a:t>Click</a:t>
            </a:r>
            <a:r>
              <a:rPr lang="en-US" i="0" dirty="0"/>
              <a:t>.</a:t>
            </a:r>
          </a:p>
          <a:p>
            <a:pPr marL="158750" indent="0">
              <a:buNone/>
            </a:pPr>
            <a:endParaRPr lang="en-US" i="0" dirty="0"/>
          </a:p>
          <a:p>
            <a:pPr marL="158750" indent="0">
              <a:buNone/>
            </a:pPr>
            <a:r>
              <a:rPr lang="en-US" i="0" dirty="0"/>
              <a:t>Finally, there’s the Refresh button at the top of the preview – that’s how you update your preview so it uses your latest code.</a:t>
            </a:r>
          </a:p>
        </p:txBody>
      </p:sp>
    </p:spTree>
    <p:extLst>
      <p:ext uri="{BB962C8B-B14F-4D97-AF65-F5344CB8AC3E}">
        <p14:creationId xmlns:p14="http://schemas.microsoft.com/office/powerpoint/2010/main" val="24146548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i="0" dirty="0"/>
              <a:t>Now let’s do it! </a:t>
            </a:r>
            <a:r>
              <a:rPr lang="en-US" i="1" dirty="0"/>
              <a:t>Click.</a:t>
            </a:r>
            <a:endParaRPr lang="en-US" i="0" dirty="0"/>
          </a:p>
          <a:p>
            <a:pPr marL="158750" indent="0">
              <a:buNone/>
            </a:pPr>
            <a:endParaRPr lang="en-US" i="0" dirty="0"/>
          </a:p>
          <a:p>
            <a:pPr marL="158750" indent="0">
              <a:buNone/>
            </a:pPr>
            <a:r>
              <a:rPr lang="en-US" i="0" dirty="0"/>
              <a:t>Go back to the lesson homepage. </a:t>
            </a:r>
            <a:r>
              <a:rPr lang="en-US" i="1" dirty="0"/>
              <a:t>Click.</a:t>
            </a:r>
          </a:p>
          <a:p>
            <a:pPr marL="158750" indent="0">
              <a:buNone/>
            </a:pPr>
            <a:endParaRPr lang="en-US" i="0" dirty="0"/>
          </a:p>
          <a:p>
            <a:pPr marL="158750" indent="0">
              <a:buNone/>
            </a:pPr>
            <a:r>
              <a:rPr lang="en-US" i="0" dirty="0"/>
              <a:t>Under where it says “Code-Along” click the link! </a:t>
            </a:r>
            <a:r>
              <a:rPr lang="en-US" i="1" dirty="0"/>
              <a:t>Click.</a:t>
            </a:r>
            <a:endParaRPr lang="en-US" i="0" dirty="0"/>
          </a:p>
          <a:p>
            <a:pPr marL="158750" indent="0">
              <a:buNone/>
            </a:pPr>
            <a:endParaRPr lang="en-US" i="0" dirty="0"/>
          </a:p>
          <a:p>
            <a:pPr marL="158750" indent="0">
              <a:buNone/>
            </a:pPr>
            <a:r>
              <a:rPr lang="en-US" i="0" dirty="0"/>
              <a:t>Make sure to open the preview pane. The preview should appear on the right. </a:t>
            </a:r>
            <a:r>
              <a:rPr lang="en-US" i="1" dirty="0"/>
              <a:t>Click.</a:t>
            </a:r>
            <a:endParaRPr lang="en-US" i="0" dirty="0"/>
          </a:p>
          <a:p>
            <a:pPr marL="158750" indent="0">
              <a:buNone/>
            </a:pPr>
            <a:endParaRPr lang="en-US" i="0" dirty="0"/>
          </a:p>
          <a:p>
            <a:pPr marL="158750" indent="0">
              <a:buNone/>
            </a:pPr>
            <a:r>
              <a:rPr lang="en-US" i="0" dirty="0"/>
              <a:t>Now for your first task… try to change the name on the website so it reflects </a:t>
            </a:r>
            <a:r>
              <a:rPr lang="en-US" b="1" i="0" dirty="0"/>
              <a:t>your</a:t>
            </a:r>
            <a:r>
              <a:rPr lang="en-US" b="0" i="0" dirty="0"/>
              <a:t> name!</a:t>
            </a:r>
          </a:p>
          <a:p>
            <a:pPr marL="158750" indent="0">
              <a:buNone/>
            </a:pPr>
            <a:endParaRPr lang="en-US" b="0" i="0" dirty="0"/>
          </a:p>
          <a:p>
            <a:pPr marL="158750" indent="0">
              <a:buNone/>
            </a:pPr>
            <a:r>
              <a:rPr lang="en-US" b="0" i="1" dirty="0"/>
              <a:t>Continue the code-along following the guide.</a:t>
            </a:r>
            <a:endParaRPr lang="en-US" i="1" dirty="0"/>
          </a:p>
        </p:txBody>
      </p:sp>
    </p:spTree>
    <p:extLst>
      <p:ext uri="{BB962C8B-B14F-4D97-AF65-F5344CB8AC3E}">
        <p14:creationId xmlns:p14="http://schemas.microsoft.com/office/powerpoint/2010/main" val="19066772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i="1" dirty="0"/>
              <a:t>Direct the students to the Customization guide. It shows some other cool things that are possible with HTML and CSS.</a:t>
            </a:r>
          </a:p>
        </p:txBody>
      </p:sp>
    </p:spTree>
    <p:extLst>
      <p:ext uri="{BB962C8B-B14F-4D97-AF65-F5344CB8AC3E}">
        <p14:creationId xmlns:p14="http://schemas.microsoft.com/office/powerpoint/2010/main" val="18956127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i="1" dirty="0"/>
              <a:t>Show students how to share their sites.</a:t>
            </a:r>
          </a:p>
        </p:txBody>
      </p:sp>
    </p:spTree>
    <p:extLst>
      <p:ext uri="{BB962C8B-B14F-4D97-AF65-F5344CB8AC3E}">
        <p14:creationId xmlns:p14="http://schemas.microsoft.com/office/powerpoint/2010/main" val="30151128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i="1" dirty="0"/>
              <a:t>End the camp with the Blooket.</a:t>
            </a:r>
          </a:p>
        </p:txBody>
      </p:sp>
    </p:spTree>
    <p:extLst>
      <p:ext uri="{BB962C8B-B14F-4D97-AF65-F5344CB8AC3E}">
        <p14:creationId xmlns:p14="http://schemas.microsoft.com/office/powerpoint/2010/main" val="15835115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i="1" dirty="0"/>
              <a:t>End the camp with the Blooket.</a:t>
            </a:r>
          </a:p>
        </p:txBody>
      </p:sp>
    </p:spTree>
    <p:extLst>
      <p:ext uri="{BB962C8B-B14F-4D97-AF65-F5344CB8AC3E}">
        <p14:creationId xmlns:p14="http://schemas.microsoft.com/office/powerpoint/2010/main" val="17690551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Here’s what we’ll be doing tonight!</a:t>
            </a:r>
          </a:p>
        </p:txBody>
      </p:sp>
    </p:spTree>
    <p:extLst>
      <p:ext uri="{BB962C8B-B14F-4D97-AF65-F5344CB8AC3E}">
        <p14:creationId xmlns:p14="http://schemas.microsoft.com/office/powerpoint/2010/main" val="25924742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i="1" dirty="0"/>
              <a:t>Introduce the icebreaker activity. Walk the students through each step, and make sure they all submit the form. View the responses, filter for the current room, and have each student introduce themselves and their color scheme.</a:t>
            </a:r>
          </a:p>
        </p:txBody>
      </p:sp>
    </p:spTree>
    <p:extLst>
      <p:ext uri="{BB962C8B-B14F-4D97-AF65-F5344CB8AC3E}">
        <p14:creationId xmlns:p14="http://schemas.microsoft.com/office/powerpoint/2010/main" val="15409306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Now it’s time to get into </a:t>
            </a:r>
          </a:p>
        </p:txBody>
      </p:sp>
    </p:spTree>
    <p:extLst>
      <p:ext uri="{BB962C8B-B14F-4D97-AF65-F5344CB8AC3E}">
        <p14:creationId xmlns:p14="http://schemas.microsoft.com/office/powerpoint/2010/main" val="18266305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219ea49c59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219ea49c59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Raise your hand if you’ve been to a website. Hopefully everybody has. </a:t>
            </a:r>
            <a:r>
              <a:rPr lang="en" b="1"/>
              <a:t>What websites have you visited? Does anyone know how websites are made?</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219ea49c596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 name="Google Shape;66;g219ea49c596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Let’s take a look at an example. </a:t>
            </a:r>
            <a:r>
              <a:rPr lang="en" b="1"/>
              <a:t>Has anyone been to Wikipedia before?</a:t>
            </a:r>
            <a:r>
              <a:rPr lang="en"/>
              <a:t> We are going to visit a Wikipedia page, and take a look at the code that builds it. </a:t>
            </a:r>
            <a:r>
              <a:rPr lang="en" b="1"/>
              <a:t>Can anyone name a movie?</a:t>
            </a:r>
            <a:endParaRPr/>
          </a:p>
          <a:p>
            <a:pPr marL="0" lvl="0" indent="0" algn="l" rtl="0">
              <a:spcBef>
                <a:spcPts val="0"/>
              </a:spcBef>
              <a:spcAft>
                <a:spcPts val="0"/>
              </a:spcAft>
              <a:buNone/>
            </a:pPr>
            <a:endParaRPr/>
          </a:p>
          <a:p>
            <a:pPr marL="0" lvl="0" indent="0" algn="l" rtl="0">
              <a:spcBef>
                <a:spcPts val="0"/>
              </a:spcBef>
              <a:spcAft>
                <a:spcPts val="0"/>
              </a:spcAft>
              <a:buNone/>
            </a:pPr>
            <a:r>
              <a:rPr lang="en" i="1"/>
              <a:t>Go to the Wikipedia page for a movie (or TV show, or music artist, or anything else), and follow the instructions on the slide. When viewing the source, explain that all the text is HTML code, and that the web browser (Google Chrome) interprets the code and makes it into a nice website. More info on the next slide.</a:t>
            </a:r>
            <a:endParaRPr i="1"/>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219ea49c596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219ea49c596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Does anyone know what HTML is?</a:t>
            </a:r>
            <a:r>
              <a:rPr lang="en"/>
              <a:t> </a:t>
            </a:r>
            <a:r>
              <a:rPr lang="en" i="1"/>
              <a:t>Click.</a:t>
            </a:r>
            <a:endParaRPr i="1"/>
          </a:p>
          <a:p>
            <a:pPr marL="0" lvl="0" indent="0" algn="l" rtl="0">
              <a:spcBef>
                <a:spcPts val="0"/>
              </a:spcBef>
              <a:spcAft>
                <a:spcPts val="0"/>
              </a:spcAft>
              <a:buNone/>
            </a:pPr>
            <a:endParaRPr/>
          </a:p>
          <a:p>
            <a:pPr marL="0" lvl="0" indent="0" algn="l" rtl="0">
              <a:spcBef>
                <a:spcPts val="0"/>
              </a:spcBef>
              <a:spcAft>
                <a:spcPts val="0"/>
              </a:spcAft>
              <a:buNone/>
            </a:pPr>
            <a:r>
              <a:rPr lang="en"/>
              <a:t>It stands for HyperText Markup Language. </a:t>
            </a:r>
            <a:r>
              <a:rPr lang="en" i="1"/>
              <a:t>Click.</a:t>
            </a:r>
            <a:endParaRPr i="1"/>
          </a:p>
          <a:p>
            <a:pPr marL="0" lvl="0" indent="0" algn="l" rtl="0">
              <a:spcBef>
                <a:spcPts val="0"/>
              </a:spcBef>
              <a:spcAft>
                <a:spcPts val="0"/>
              </a:spcAft>
              <a:buNone/>
            </a:pPr>
            <a:endParaRPr/>
          </a:p>
          <a:p>
            <a:pPr marL="0" lvl="0" indent="0" algn="l" rtl="0">
              <a:spcBef>
                <a:spcPts val="0"/>
              </a:spcBef>
              <a:spcAft>
                <a:spcPts val="0"/>
              </a:spcAft>
              <a:buNone/>
            </a:pPr>
            <a:r>
              <a:rPr lang="en"/>
              <a:t>You can use it to build websites. </a:t>
            </a:r>
            <a:r>
              <a:rPr lang="en" i="1"/>
              <a:t>Click.</a:t>
            </a:r>
            <a:endParaRPr i="1"/>
          </a:p>
          <a:p>
            <a:pPr marL="0" lvl="0" indent="0" algn="l" rtl="0">
              <a:spcBef>
                <a:spcPts val="0"/>
              </a:spcBef>
              <a:spcAft>
                <a:spcPts val="0"/>
              </a:spcAft>
              <a:buNone/>
            </a:pPr>
            <a:endParaRPr/>
          </a:p>
          <a:p>
            <a:pPr marL="0" lvl="0" indent="0" algn="l" rtl="0">
              <a:spcBef>
                <a:spcPts val="0"/>
              </a:spcBef>
              <a:spcAft>
                <a:spcPts val="0"/>
              </a:spcAft>
              <a:buNone/>
            </a:pPr>
            <a:r>
              <a:rPr lang="en"/>
              <a:t>As we saw, web browsers like Chrome take all that garbled mess of code and turn it into a nice looking website!</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219ea49c596_1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219ea49c596_1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Now let’s talk a bit about HTML elements. </a:t>
            </a:r>
            <a:r>
              <a:rPr lang="en" b="1"/>
              <a:t>Can anyone tell me something you’ve seen on a website before?</a:t>
            </a:r>
            <a:r>
              <a:rPr lang="en"/>
              <a:t> </a:t>
            </a:r>
            <a:r>
              <a:rPr lang="en" i="1"/>
              <a:t>Click.</a:t>
            </a:r>
            <a:endParaRPr/>
          </a:p>
          <a:p>
            <a:pPr marL="0" lvl="0" indent="0" algn="l" rtl="0">
              <a:spcBef>
                <a:spcPts val="0"/>
              </a:spcBef>
              <a:spcAft>
                <a:spcPts val="0"/>
              </a:spcAft>
              <a:buNone/>
            </a:pPr>
            <a:endParaRPr/>
          </a:p>
          <a:p>
            <a:pPr marL="0" lvl="0" indent="0" algn="l" rtl="0">
              <a:spcBef>
                <a:spcPts val="0"/>
              </a:spcBef>
              <a:spcAft>
                <a:spcPts val="0"/>
              </a:spcAft>
              <a:buNone/>
            </a:pPr>
            <a:r>
              <a:rPr lang="en"/>
              <a:t>Some examples are text, links, pictures, and videos. </a:t>
            </a:r>
            <a:r>
              <a:rPr lang="en" i="1"/>
              <a:t>Click</a:t>
            </a:r>
            <a:r>
              <a:rPr lang="en"/>
              <a:t>.</a:t>
            </a:r>
            <a:endParaRPr/>
          </a:p>
          <a:p>
            <a:pPr marL="0" lvl="0" indent="0" algn="l" rtl="0">
              <a:spcBef>
                <a:spcPts val="0"/>
              </a:spcBef>
              <a:spcAft>
                <a:spcPts val="0"/>
              </a:spcAft>
              <a:buNone/>
            </a:pPr>
            <a:endParaRPr/>
          </a:p>
          <a:p>
            <a:pPr marL="0" lvl="0" indent="0" algn="l" rtl="0">
              <a:spcBef>
                <a:spcPts val="0"/>
              </a:spcBef>
              <a:spcAft>
                <a:spcPts val="0"/>
              </a:spcAft>
              <a:buNone/>
            </a:pPr>
            <a:r>
              <a:rPr lang="en"/>
              <a:t>All of these things are examples of HTML elements. Elements are the building blocks of a website, and we will learn how to use some different ones to create different components on a site.</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219ea49c596_1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219ea49c596_1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Now let’s talk about the code you can use to create HTML elements. First, some terminology. </a:t>
            </a:r>
            <a:r>
              <a:rPr lang="en" i="1" dirty="0"/>
              <a:t>Click.</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b="1" dirty="0"/>
              <a:t>Anyone know what these things are?</a:t>
            </a:r>
            <a:r>
              <a:rPr lang="en" i="1" dirty="0"/>
              <a:t> Click.</a:t>
            </a:r>
            <a:endParaRPr i="1" dirty="0"/>
          </a:p>
          <a:p>
            <a:pPr marL="0" lvl="0" indent="0" algn="l" rtl="0">
              <a:spcBef>
                <a:spcPts val="0"/>
              </a:spcBef>
              <a:spcAft>
                <a:spcPts val="0"/>
              </a:spcAft>
              <a:buNone/>
            </a:pPr>
            <a:endParaRPr i="1" dirty="0"/>
          </a:p>
          <a:p>
            <a:pPr marL="0" lvl="0" indent="0" algn="l" rtl="0">
              <a:spcBef>
                <a:spcPts val="0"/>
              </a:spcBef>
              <a:spcAft>
                <a:spcPts val="0"/>
              </a:spcAft>
              <a:buNone/>
            </a:pPr>
            <a:r>
              <a:rPr lang="en" dirty="0"/>
              <a:t>You may have seen these in math - they’re greater-than and less-than signs. In HTML, sometimes we call them angle brackets. </a:t>
            </a:r>
            <a:r>
              <a:rPr lang="en" i="1" dirty="0"/>
              <a:t>Click.</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Now here’s an example of how to use angle brackets to create a full HTML element - this is a header. There’s a lot going on here, so let’s break it down. </a:t>
            </a:r>
            <a:r>
              <a:rPr lang="en" i="1" dirty="0"/>
              <a:t>Click.</a:t>
            </a:r>
            <a:endParaRPr i="1" dirty="0"/>
          </a:p>
          <a:p>
            <a:pPr marL="0" lvl="0" indent="0" algn="l" rtl="0">
              <a:spcBef>
                <a:spcPts val="0"/>
              </a:spcBef>
              <a:spcAft>
                <a:spcPts val="0"/>
              </a:spcAft>
              <a:buNone/>
            </a:pPr>
            <a:endParaRPr dirty="0"/>
          </a:p>
          <a:p>
            <a:pPr marL="0" lvl="0" indent="0" algn="l" rtl="0">
              <a:spcBef>
                <a:spcPts val="0"/>
              </a:spcBef>
              <a:spcAft>
                <a:spcPts val="0"/>
              </a:spcAft>
              <a:buNone/>
            </a:pPr>
            <a:r>
              <a:rPr lang="en" dirty="0"/>
              <a:t>First, the element name here is h1. </a:t>
            </a:r>
            <a:r>
              <a:rPr lang="en" i="1" dirty="0">
                <a:solidFill>
                  <a:schemeClr val="dk1"/>
                </a:solidFill>
              </a:rPr>
              <a:t>Click.</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The opening tag is this part, with the angle brackets surrounding the element name. This tells the web browser that the element has begun. </a:t>
            </a:r>
            <a:r>
              <a:rPr lang="en" i="1" dirty="0">
                <a:solidFill>
                  <a:schemeClr val="dk1"/>
                </a:solidFill>
              </a:rPr>
              <a:t>Click.</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Next, there is the content - it says Welcome. </a:t>
            </a:r>
            <a:r>
              <a:rPr lang="en" i="1" dirty="0">
                <a:solidFill>
                  <a:schemeClr val="dk1"/>
                </a:solidFill>
              </a:rPr>
              <a:t>Click.</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Finally, there is the closing tag - this is just like the opening tag, but with a slash before the element name. This tells the web browser that the element has ended. </a:t>
            </a:r>
            <a:r>
              <a:rPr lang="en" i="1" dirty="0">
                <a:solidFill>
                  <a:schemeClr val="dk1"/>
                </a:solidFill>
              </a:rPr>
              <a:t>Click.</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dirty="0">
                <a:solidFill>
                  <a:schemeClr val="dk1"/>
                </a:solidFill>
              </a:rPr>
              <a:t>When the web browser sees this code, it will turn it into a header, like this! This is just one example of an element, but if you can understand this structure, it will be super helpful for any new elements we use. </a:t>
            </a:r>
            <a:r>
              <a:rPr lang="en" i="1" dirty="0">
                <a:solidFill>
                  <a:schemeClr val="dk1"/>
                </a:solidFill>
              </a:rPr>
              <a:t>Click.</a:t>
            </a:r>
            <a:endParaRPr lang="en" i="0" dirty="0">
              <a:solidFill>
                <a:schemeClr val="dk1"/>
              </a:solidFill>
            </a:endParaRPr>
          </a:p>
          <a:p>
            <a:pPr marL="0" lvl="0" indent="0" algn="l" rtl="0">
              <a:spcBef>
                <a:spcPts val="0"/>
              </a:spcBef>
              <a:spcAft>
                <a:spcPts val="0"/>
              </a:spcAft>
              <a:buNone/>
            </a:pPr>
            <a:endParaRPr lang="en" i="0" dirty="0">
              <a:solidFill>
                <a:schemeClr val="dk1"/>
              </a:solidFill>
            </a:endParaRPr>
          </a:p>
          <a:p>
            <a:pPr marL="0" lvl="0" indent="0" algn="l" rtl="0">
              <a:spcBef>
                <a:spcPts val="0"/>
              </a:spcBef>
              <a:spcAft>
                <a:spcPts val="0"/>
              </a:spcAft>
              <a:buNone/>
            </a:pPr>
            <a:r>
              <a:rPr lang="en" i="0" dirty="0">
                <a:solidFill>
                  <a:schemeClr val="dk1"/>
                </a:solidFill>
              </a:rPr>
              <a:t>One note: spaces and new lines don’t matter, and sometimes will automatically be added. </a:t>
            </a:r>
            <a:r>
              <a:rPr lang="en" dirty="0">
                <a:solidFill>
                  <a:schemeClr val="dk1"/>
                </a:solidFill>
              </a:rPr>
              <a:t>But HTML isn’t the only language we’re going to use today…</a:t>
            </a:r>
            <a:endParaRPr dirty="0">
              <a:solidFill>
                <a:schemeClr val="dk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rgbClr val="EFEFEF"/>
        </a:solid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Font typeface="Atomic Age"/>
              <a:buNone/>
              <a:defRPr sz="5200">
                <a:latin typeface="Atomic Age"/>
                <a:ea typeface="Atomic Age"/>
                <a:cs typeface="Atomic Age"/>
                <a:sym typeface="Atomic Age"/>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Font typeface="Space Mono"/>
              <a:buNone/>
              <a:defRPr sz="2800">
                <a:latin typeface="Space Mono"/>
                <a:ea typeface="Space Mono"/>
                <a:cs typeface="Space Mono"/>
                <a:sym typeface="Space Mono"/>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Font typeface="Atomic Age"/>
              <a:buNone/>
              <a:defRPr sz="3600">
                <a:latin typeface="Atomic Age"/>
                <a:ea typeface="Atomic Age"/>
                <a:cs typeface="Atomic Age"/>
                <a:sym typeface="Atomic Age"/>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Font typeface="Atomic Age"/>
              <a:buNone/>
              <a:defRPr>
                <a:latin typeface="Atomic Age"/>
                <a:ea typeface="Atomic Age"/>
                <a:cs typeface="Atomic Age"/>
                <a:sym typeface="Atomic Ag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Font typeface="Space Mono"/>
              <a:buChar char="●"/>
              <a:defRPr>
                <a:latin typeface="Space Mono"/>
                <a:ea typeface="Space Mono"/>
                <a:cs typeface="Space Mono"/>
                <a:sym typeface="Space Mono"/>
              </a:defRPr>
            </a:lvl1pPr>
            <a:lvl2pPr marL="914400" lvl="1" indent="-317500">
              <a:spcBef>
                <a:spcPts val="0"/>
              </a:spcBef>
              <a:spcAft>
                <a:spcPts val="0"/>
              </a:spcAft>
              <a:buSzPts val="1400"/>
              <a:buFont typeface="Space Mono"/>
              <a:buChar char="○"/>
              <a:defRPr>
                <a:latin typeface="Space Mono"/>
                <a:ea typeface="Space Mono"/>
                <a:cs typeface="Space Mono"/>
                <a:sym typeface="Space Mono"/>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Font typeface="Atomic Age"/>
              <a:buNone/>
              <a:defRPr>
                <a:latin typeface="Atomic Age"/>
                <a:ea typeface="Atomic Age"/>
                <a:cs typeface="Atomic Age"/>
                <a:sym typeface="Atomic Ag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Font typeface="Atomic Age"/>
              <a:buNone/>
              <a:defRPr sz="2400">
                <a:latin typeface="Atomic Age"/>
                <a:ea typeface="Atomic Age"/>
                <a:cs typeface="Atomic Age"/>
                <a:sym typeface="Atomic Age"/>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Font typeface="Atomic Age"/>
              <a:buNone/>
              <a:defRPr sz="4800">
                <a:latin typeface="Atomic Age"/>
                <a:ea typeface="Atomic Age"/>
                <a:cs typeface="Atomic Age"/>
                <a:sym typeface="Atomic Age"/>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Font typeface="Space Mono"/>
              <a:buNone/>
              <a:defRPr>
                <a:latin typeface="Space Mono"/>
                <a:ea typeface="Space Mono"/>
                <a:cs typeface="Space Mono"/>
                <a:sym typeface="Space Mono"/>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6" r:id="rId8"/>
    <p:sldLayoutId id="2147483657" r:id="rId9"/>
    <p:sldLayoutId id="2147483658" r:id="rId10"/>
  </p:sldLayoutIdLst>
  <p:transition spd="med">
    <p:fade/>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hyperlink" Target="https://en.wikipedia.org/wiki/2001:_A_Space_Odyssey_(film)" TargetMode="External"/><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4119075" y="0"/>
            <a:ext cx="5025000" cy="27735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b" anchorCtr="0">
            <a:noAutofit/>
          </a:bodyPr>
          <a:lstStyle/>
          <a:p>
            <a:pPr marL="0" lvl="0" indent="0" algn="ctr" rtl="0">
              <a:spcBef>
                <a:spcPts val="0"/>
              </a:spcBef>
              <a:spcAft>
                <a:spcPts val="0"/>
              </a:spcAft>
              <a:buNone/>
            </a:pPr>
            <a:r>
              <a:rPr lang="en" sz="8200" b="1"/>
              <a:t>W E L C O M E</a:t>
            </a:r>
            <a:endParaRPr sz="8200" b="1"/>
          </a:p>
        </p:txBody>
      </p:sp>
      <p:sp>
        <p:nvSpPr>
          <p:cNvPr id="55" name="Google Shape;55;p13"/>
          <p:cNvSpPr txBox="1">
            <a:spLocks noGrp="1"/>
          </p:cNvSpPr>
          <p:nvPr>
            <p:ph type="subTitle" idx="1"/>
          </p:nvPr>
        </p:nvSpPr>
        <p:spPr>
          <a:xfrm>
            <a:off x="4119075" y="3027775"/>
            <a:ext cx="5025000" cy="11664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dirty="0"/>
              <a:t>hy-tech camp:</a:t>
            </a:r>
          </a:p>
          <a:p>
            <a:pPr marL="0" lvl="0" indent="0" algn="ctr" rtl="0">
              <a:spcBef>
                <a:spcPts val="0"/>
              </a:spcBef>
              <a:spcAft>
                <a:spcPts val="0"/>
              </a:spcAft>
              <a:buNone/>
            </a:pPr>
            <a:r>
              <a:rPr lang="en" b="1" dirty="0"/>
              <a:t>building websites</a:t>
            </a:r>
            <a:endParaRPr b="1" dirty="0"/>
          </a:p>
        </p:txBody>
      </p:sp>
      <p:pic>
        <p:nvPicPr>
          <p:cNvPr id="56" name="Google Shape;56;p13"/>
          <p:cNvPicPr preferRelativeResize="0"/>
          <p:nvPr/>
        </p:nvPicPr>
        <p:blipFill>
          <a:blip r:embed="rId3">
            <a:alphaModFix/>
          </a:blip>
          <a:stretch>
            <a:fillRect/>
          </a:stretch>
        </p:blipFill>
        <p:spPr>
          <a:xfrm>
            <a:off x="0" y="0"/>
            <a:ext cx="4119077" cy="51435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9"/>
          <p:cNvSpPr txBox="1">
            <a:spLocks noGrp="1"/>
          </p:cNvSpPr>
          <p:nvPr>
            <p:ph type="title"/>
          </p:nvPr>
        </p:nvSpPr>
        <p:spPr>
          <a:xfrm>
            <a:off x="311700" y="0"/>
            <a:ext cx="8520600" cy="115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7200" b="1" dirty="0"/>
              <a:t>CSS </a:t>
            </a:r>
            <a:r>
              <a:rPr lang="en" sz="7200" dirty="0"/>
              <a:t>Style</a:t>
            </a:r>
            <a:endParaRPr sz="7200" dirty="0"/>
          </a:p>
        </p:txBody>
      </p:sp>
      <p:sp>
        <p:nvSpPr>
          <p:cNvPr id="110" name="Google Shape;110;p19"/>
          <p:cNvSpPr txBox="1">
            <a:spLocks noGrp="1"/>
          </p:cNvSpPr>
          <p:nvPr>
            <p:ph type="body" idx="1"/>
          </p:nvPr>
        </p:nvSpPr>
        <p:spPr>
          <a:xfrm>
            <a:off x="407575" y="1458500"/>
            <a:ext cx="4308900" cy="28515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900" b="1"/>
              <a:t>CSS</a:t>
            </a:r>
            <a:r>
              <a:rPr lang="en" sz="1900"/>
              <a:t> is a language that lets you customize styles.</a:t>
            </a:r>
            <a:endParaRPr sz="1900"/>
          </a:p>
          <a:p>
            <a:pPr marL="0" lvl="0" indent="0" algn="l" rtl="0">
              <a:lnSpc>
                <a:spcPct val="115000"/>
              </a:lnSpc>
              <a:spcBef>
                <a:spcPts val="1200"/>
              </a:spcBef>
              <a:spcAft>
                <a:spcPts val="0"/>
              </a:spcAft>
              <a:buNone/>
            </a:pPr>
            <a:endParaRPr sz="100"/>
          </a:p>
          <a:p>
            <a:pPr marL="0" lvl="0" indent="0" algn="l" rtl="0">
              <a:lnSpc>
                <a:spcPct val="115000"/>
              </a:lnSpc>
              <a:spcBef>
                <a:spcPts val="1200"/>
              </a:spcBef>
              <a:spcAft>
                <a:spcPts val="0"/>
              </a:spcAft>
              <a:buNone/>
            </a:pPr>
            <a:r>
              <a:rPr lang="en" sz="1900"/>
              <a:t>it stands for </a:t>
            </a:r>
            <a:r>
              <a:rPr lang="en" sz="1900" b="1"/>
              <a:t>C</a:t>
            </a:r>
            <a:r>
              <a:rPr lang="en" sz="1900"/>
              <a:t>ascading </a:t>
            </a:r>
            <a:r>
              <a:rPr lang="en" sz="1900" b="1"/>
              <a:t>S</a:t>
            </a:r>
            <a:r>
              <a:rPr lang="en" sz="1900"/>
              <a:t>tyle</a:t>
            </a:r>
            <a:r>
              <a:rPr lang="en" sz="1900" b="1"/>
              <a:t>s</a:t>
            </a:r>
            <a:r>
              <a:rPr lang="en" sz="1900"/>
              <a:t>heets.</a:t>
            </a:r>
            <a:endParaRPr sz="1900"/>
          </a:p>
          <a:p>
            <a:pPr marL="0" lvl="0" indent="0" algn="l" rtl="0">
              <a:lnSpc>
                <a:spcPct val="115000"/>
              </a:lnSpc>
              <a:spcBef>
                <a:spcPts val="1200"/>
              </a:spcBef>
              <a:spcAft>
                <a:spcPts val="0"/>
              </a:spcAft>
              <a:buNone/>
            </a:pPr>
            <a:endParaRPr sz="100"/>
          </a:p>
          <a:p>
            <a:pPr marL="0" lvl="0" indent="0" algn="l" rtl="0">
              <a:lnSpc>
                <a:spcPct val="115000"/>
              </a:lnSpc>
              <a:spcBef>
                <a:spcPts val="1200"/>
              </a:spcBef>
              <a:spcAft>
                <a:spcPts val="1200"/>
              </a:spcAft>
              <a:buNone/>
            </a:pPr>
            <a:r>
              <a:rPr lang="en" sz="1900"/>
              <a:t>you can change things like colors, fonts, and sizing.</a:t>
            </a:r>
            <a:endParaRPr sz="1900"/>
          </a:p>
        </p:txBody>
      </p:sp>
      <p:pic>
        <p:nvPicPr>
          <p:cNvPr id="111" name="Google Shape;111;p19"/>
          <p:cNvPicPr preferRelativeResize="0"/>
          <p:nvPr/>
        </p:nvPicPr>
        <p:blipFill>
          <a:blip r:embed="rId3">
            <a:alphaModFix/>
          </a:blip>
          <a:stretch>
            <a:fillRect/>
          </a:stretch>
        </p:blipFill>
        <p:spPr>
          <a:xfrm>
            <a:off x="4907950" y="1458475"/>
            <a:ext cx="3802081" cy="2851549"/>
          </a:xfrm>
          <a:prstGeom prst="rect">
            <a:avLst/>
          </a:prstGeom>
          <a:noFill/>
          <a:ln>
            <a:noFill/>
          </a:ln>
        </p:spPr>
      </p:pic>
      <p:sp>
        <p:nvSpPr>
          <p:cNvPr id="112" name="Google Shape;112;p19"/>
          <p:cNvSpPr txBox="1"/>
          <p:nvPr/>
        </p:nvSpPr>
        <p:spPr>
          <a:xfrm>
            <a:off x="-18000" y="4472225"/>
            <a:ext cx="9180000" cy="446400"/>
          </a:xfrm>
          <a:prstGeom prst="rect">
            <a:avLst/>
          </a:prstGeom>
          <a:solidFill>
            <a:schemeClr val="lt2"/>
          </a:solidFill>
          <a:ln w="9525" cap="flat" cmpd="sng">
            <a:solidFill>
              <a:schemeClr val="accent1"/>
            </a:solidFill>
            <a:prstDash val="solid"/>
            <a:round/>
            <a:headEnd type="none" w="sm" len="sm"/>
            <a:tailEnd type="none" w="sm" len="sm"/>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700" i="1">
                <a:latin typeface="Space Mono"/>
                <a:ea typeface="Space Mono"/>
                <a:cs typeface="Space Mono"/>
                <a:sym typeface="Space Mono"/>
              </a:rPr>
              <a:t>if HTML is the body of a website, CSS is the clothing that it wears </a:t>
            </a:r>
            <a:endParaRPr sz="1700" i="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0">
                                            <p:txEl>
                                              <p:pRg st="0" end="0"/>
                                            </p:txEl>
                                          </p:spTgt>
                                        </p:tgtEl>
                                        <p:attrNameLst>
                                          <p:attrName>style.visibility</p:attrName>
                                        </p:attrNameLst>
                                      </p:cBhvr>
                                      <p:to>
                                        <p:strVal val="visible"/>
                                      </p:to>
                                    </p:set>
                                    <p:animEffect transition="in" filter="fade">
                                      <p:cBhvr>
                                        <p:cTn id="7" dur="500"/>
                                        <p:tgtEl>
                                          <p:spTgt spid="1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0">
                                            <p:txEl>
                                              <p:pRg st="1" end="1"/>
                                            </p:txEl>
                                          </p:spTgt>
                                        </p:tgtEl>
                                        <p:attrNameLst>
                                          <p:attrName>style.visibility</p:attrName>
                                        </p:attrNameLst>
                                      </p:cBhvr>
                                      <p:to>
                                        <p:strVal val="visible"/>
                                      </p:to>
                                    </p:set>
                                    <p:animEffect transition="in" filter="fade">
                                      <p:cBhvr>
                                        <p:cTn id="12" dur="500"/>
                                        <p:tgtEl>
                                          <p:spTgt spid="11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0">
                                            <p:txEl>
                                              <p:pRg st="2" end="2"/>
                                            </p:txEl>
                                          </p:spTgt>
                                        </p:tgtEl>
                                        <p:attrNameLst>
                                          <p:attrName>style.visibility</p:attrName>
                                        </p:attrNameLst>
                                      </p:cBhvr>
                                      <p:to>
                                        <p:strVal val="visible"/>
                                      </p:to>
                                    </p:set>
                                    <p:animEffect transition="in" filter="fade">
                                      <p:cBhvr>
                                        <p:cTn id="17" dur="500"/>
                                        <p:tgtEl>
                                          <p:spTgt spid="11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0">
                                            <p:txEl>
                                              <p:pRg st="3" end="3"/>
                                            </p:txEl>
                                          </p:spTgt>
                                        </p:tgtEl>
                                        <p:attrNameLst>
                                          <p:attrName>style.visibility</p:attrName>
                                        </p:attrNameLst>
                                      </p:cBhvr>
                                      <p:to>
                                        <p:strVal val="visible"/>
                                      </p:to>
                                    </p:set>
                                    <p:animEffect transition="in" filter="fade">
                                      <p:cBhvr>
                                        <p:cTn id="22" dur="500"/>
                                        <p:tgtEl>
                                          <p:spTgt spid="110">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10">
                                            <p:txEl>
                                              <p:pRg st="4" end="4"/>
                                            </p:txEl>
                                          </p:spTgt>
                                        </p:tgtEl>
                                        <p:attrNameLst>
                                          <p:attrName>style.visibility</p:attrName>
                                        </p:attrNameLst>
                                      </p:cBhvr>
                                      <p:to>
                                        <p:strVal val="visible"/>
                                      </p:to>
                                    </p:set>
                                    <p:animEffect transition="in" filter="fade">
                                      <p:cBhvr>
                                        <p:cTn id="27" dur="500"/>
                                        <p:tgtEl>
                                          <p:spTgt spid="110">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12"/>
                                        </p:tgtEl>
                                        <p:attrNameLst>
                                          <p:attrName>style.visibility</p:attrName>
                                        </p:attrNameLst>
                                      </p:cBhvr>
                                      <p:to>
                                        <p:strVal val="visible"/>
                                      </p:to>
                                    </p:set>
                                    <p:animEffect transition="in" filter="fade">
                                      <p:cBhvr>
                                        <p:cTn id="32" dur="500"/>
                                        <p:tgtEl>
                                          <p:spTgt spid="112"/>
                                        </p:tgtEl>
                                      </p:cBhvr>
                                    </p:animEffect>
                                  </p:childTnLst>
                                </p:cTn>
                              </p:par>
                              <p:par>
                                <p:cTn id="33" presetID="10" presetClass="entr" presetSubtype="0" fill="hold" nodeType="withEffect">
                                  <p:stCondLst>
                                    <p:cond delay="0"/>
                                  </p:stCondLst>
                                  <p:childTnLst>
                                    <p:set>
                                      <p:cBhvr>
                                        <p:cTn id="34" dur="1" fill="hold">
                                          <p:stCondLst>
                                            <p:cond delay="0"/>
                                          </p:stCondLst>
                                        </p:cTn>
                                        <p:tgtEl>
                                          <p:spTgt spid="111"/>
                                        </p:tgtEl>
                                        <p:attrNameLst>
                                          <p:attrName>style.visibility</p:attrName>
                                        </p:attrNameLst>
                                      </p:cBhvr>
                                      <p:to>
                                        <p:strVal val="visible"/>
                                      </p:to>
                                    </p:set>
                                    <p:animEffect transition="in" filter="fade">
                                      <p:cBhvr>
                                        <p:cTn id="35" dur="500"/>
                                        <p:tgtEl>
                                          <p:spTgt spid="1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C8EEF0-12E0-F76E-8495-3ABBDAD770F7}"/>
              </a:ext>
            </a:extLst>
          </p:cNvPr>
          <p:cNvSpPr>
            <a:spLocks noGrp="1"/>
          </p:cNvSpPr>
          <p:nvPr>
            <p:ph type="ctrTitle"/>
          </p:nvPr>
        </p:nvSpPr>
        <p:spPr/>
        <p:txBody>
          <a:bodyPr/>
          <a:lstStyle/>
          <a:p>
            <a:r>
              <a:rPr lang="en-US" dirty="0"/>
              <a:t>Code-Along Activity</a:t>
            </a:r>
          </a:p>
        </p:txBody>
      </p:sp>
      <p:sp>
        <p:nvSpPr>
          <p:cNvPr id="3" name="Subtitle 2">
            <a:extLst>
              <a:ext uri="{FF2B5EF4-FFF2-40B4-BE49-F238E27FC236}">
                <a16:creationId xmlns:a16="http://schemas.microsoft.com/office/drawing/2014/main" id="{5B732C89-7E8A-0693-1119-BB61D2112909}"/>
              </a:ext>
            </a:extLst>
          </p:cNvPr>
          <p:cNvSpPr>
            <a:spLocks noGrp="1"/>
          </p:cNvSpPr>
          <p:nvPr>
            <p:ph type="subTitle" idx="1"/>
          </p:nvPr>
        </p:nvSpPr>
        <p:spPr/>
        <p:txBody>
          <a:bodyPr/>
          <a:lstStyle/>
          <a:p>
            <a:r>
              <a:rPr lang="en-US" dirty="0"/>
              <a:t>it’s time to build your own website!</a:t>
            </a:r>
          </a:p>
        </p:txBody>
      </p:sp>
    </p:spTree>
    <p:extLst>
      <p:ext uri="{BB962C8B-B14F-4D97-AF65-F5344CB8AC3E}">
        <p14:creationId xmlns:p14="http://schemas.microsoft.com/office/powerpoint/2010/main" val="16623096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B4FBDF"/>
        </a:solidFill>
        <a:effectLst/>
      </p:bgPr>
    </p:bg>
    <p:spTree>
      <p:nvGrpSpPr>
        <p:cNvPr id="1" name=""/>
        <p:cNvGrpSpPr/>
        <p:nvPr/>
      </p:nvGrpSpPr>
      <p:grpSpPr>
        <a:xfrm>
          <a:off x="0" y="0"/>
          <a:ext cx="0" cy="0"/>
          <a:chOff x="0" y="0"/>
          <a:chExt cx="0" cy="0"/>
        </a:xfrm>
      </p:grpSpPr>
      <p:pic>
        <p:nvPicPr>
          <p:cNvPr id="2050" name="Picture 2" descr="Glitch: The friendly community where everyone builds the web">
            <a:extLst>
              <a:ext uri="{FF2B5EF4-FFF2-40B4-BE49-F238E27FC236}">
                <a16:creationId xmlns:a16="http://schemas.microsoft.com/office/drawing/2014/main" id="{A5D1096D-0939-C59B-231D-D08CF72E85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71450"/>
            <a:ext cx="9144000" cy="48006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5E03531E-0690-653D-42F1-BE09918A138E}"/>
              </a:ext>
            </a:extLst>
          </p:cNvPr>
          <p:cNvSpPr/>
          <p:nvPr/>
        </p:nvSpPr>
        <p:spPr>
          <a:xfrm>
            <a:off x="7791855" y="-1"/>
            <a:ext cx="1352144" cy="179961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latin typeface="Space Mono" panose="02000509040000020004" pitchFamily="49" charset="0"/>
              </a:rPr>
              <a:t>The friendly community where everyone builds the web</a:t>
            </a:r>
          </a:p>
        </p:txBody>
      </p:sp>
    </p:spTree>
    <p:extLst>
      <p:ext uri="{BB962C8B-B14F-4D97-AF65-F5344CB8AC3E}">
        <p14:creationId xmlns:p14="http://schemas.microsoft.com/office/powerpoint/2010/main" val="273154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B4FBDF"/>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0B27188-DA20-016D-F7FC-8F167CAAC709}"/>
              </a:ext>
            </a:extLst>
          </p:cNvPr>
          <p:cNvPicPr>
            <a:picLocks noChangeAspect="1"/>
          </p:cNvPicPr>
          <p:nvPr/>
        </p:nvPicPr>
        <p:blipFill>
          <a:blip r:embed="rId3"/>
          <a:stretch>
            <a:fillRect/>
          </a:stretch>
        </p:blipFill>
        <p:spPr>
          <a:xfrm>
            <a:off x="0" y="2381"/>
            <a:ext cx="9144000" cy="5138737"/>
          </a:xfrm>
          <a:prstGeom prst="rect">
            <a:avLst/>
          </a:prstGeom>
        </p:spPr>
      </p:pic>
      <p:sp>
        <p:nvSpPr>
          <p:cNvPr id="7" name="Google Shape;109;p19">
            <a:extLst>
              <a:ext uri="{FF2B5EF4-FFF2-40B4-BE49-F238E27FC236}">
                <a16:creationId xmlns:a16="http://schemas.microsoft.com/office/drawing/2014/main" id="{150F5939-9E32-65DA-768C-82F96CD0C432}"/>
              </a:ext>
            </a:extLst>
          </p:cNvPr>
          <p:cNvSpPr txBox="1">
            <a:spLocks/>
          </p:cNvSpPr>
          <p:nvPr/>
        </p:nvSpPr>
        <p:spPr>
          <a:xfrm>
            <a:off x="156058" y="3774332"/>
            <a:ext cx="5330342" cy="802404"/>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kumimoji="0" lang="en" sz="4800" b="1" i="0" u="none" strike="noStrike" kern="0" cap="none" spc="0" normalizeH="0" baseline="0" noProof="0" dirty="0">
                <a:ln>
                  <a:noFill/>
                </a:ln>
                <a:solidFill>
                  <a:srgbClr val="CF2525"/>
                </a:solidFill>
                <a:effectLst/>
                <a:uLnTx/>
                <a:uFillTx/>
                <a:latin typeface="Atomic Age"/>
                <a:sym typeface="Atomic Age"/>
              </a:rPr>
              <a:t>Glitch</a:t>
            </a:r>
            <a:r>
              <a:rPr kumimoji="0" lang="en" sz="4800" b="0" i="0" u="none" strike="noStrike" kern="0" cap="none" spc="0" normalizeH="0" baseline="0" noProof="0" dirty="0">
                <a:ln>
                  <a:noFill/>
                </a:ln>
                <a:solidFill>
                  <a:srgbClr val="CF2525"/>
                </a:solidFill>
                <a:effectLst/>
                <a:uLnTx/>
                <a:uFillTx/>
                <a:latin typeface="Atomic Age"/>
                <a:sym typeface="Atomic Age"/>
              </a:rPr>
              <a:t> </a:t>
            </a:r>
            <a:r>
              <a:rPr kumimoji="0" lang="en" sz="4800" b="1" i="0" u="none" strike="noStrike" kern="0" cap="none" spc="0" normalizeH="0" baseline="0" noProof="0" dirty="0">
                <a:ln>
                  <a:noFill/>
                </a:ln>
                <a:solidFill>
                  <a:srgbClr val="CF2525"/>
                </a:solidFill>
                <a:effectLst/>
                <a:uLnTx/>
                <a:uFillTx/>
                <a:latin typeface="Atomic Age"/>
                <a:sym typeface="Atomic Age"/>
              </a:rPr>
              <a:t>Overview</a:t>
            </a:r>
            <a:endParaRPr lang="en-US" sz="4800" b="1" dirty="0"/>
          </a:p>
        </p:txBody>
      </p:sp>
      <p:sp>
        <p:nvSpPr>
          <p:cNvPr id="8" name="Rectangle 7">
            <a:extLst>
              <a:ext uri="{FF2B5EF4-FFF2-40B4-BE49-F238E27FC236}">
                <a16:creationId xmlns:a16="http://schemas.microsoft.com/office/drawing/2014/main" id="{ED1937CF-0FFE-EE13-5847-19BD7027A9ED}"/>
              </a:ext>
            </a:extLst>
          </p:cNvPr>
          <p:cNvSpPr/>
          <p:nvPr/>
        </p:nvSpPr>
        <p:spPr>
          <a:xfrm>
            <a:off x="2509736" y="671209"/>
            <a:ext cx="3171217" cy="2889114"/>
          </a:xfrm>
          <a:prstGeom prst="rect">
            <a:avLst/>
          </a:prstGeom>
          <a:noFill/>
          <a:ln w="825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ABF20C9-AE41-782A-6BE5-2726C811F4DD}"/>
              </a:ext>
            </a:extLst>
          </p:cNvPr>
          <p:cNvSpPr/>
          <p:nvPr/>
        </p:nvSpPr>
        <p:spPr>
          <a:xfrm>
            <a:off x="5690679" y="671208"/>
            <a:ext cx="3375499" cy="4085618"/>
          </a:xfrm>
          <a:prstGeom prst="rect">
            <a:avLst/>
          </a:prstGeom>
          <a:noFill/>
          <a:ln w="8255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8601EA37-B743-02FA-51D5-A6D9BA374734}"/>
              </a:ext>
            </a:extLst>
          </p:cNvPr>
          <p:cNvSpPr/>
          <p:nvPr/>
        </p:nvSpPr>
        <p:spPr>
          <a:xfrm>
            <a:off x="1" y="671209"/>
            <a:ext cx="2500008" cy="3103123"/>
          </a:xfrm>
          <a:prstGeom prst="rect">
            <a:avLst/>
          </a:prstGeom>
          <a:noFill/>
          <a:ln w="8255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CED47877-3534-5DD0-52D6-721A98DA27C9}"/>
              </a:ext>
            </a:extLst>
          </p:cNvPr>
          <p:cNvSpPr txBox="1"/>
          <p:nvPr/>
        </p:nvSpPr>
        <p:spPr>
          <a:xfrm>
            <a:off x="3206807" y="3098658"/>
            <a:ext cx="2076209" cy="461665"/>
          </a:xfrm>
          <a:prstGeom prst="rect">
            <a:avLst/>
          </a:prstGeom>
          <a:noFill/>
        </p:spPr>
        <p:txBody>
          <a:bodyPr wrap="none" rtlCol="0">
            <a:spAutoFit/>
          </a:bodyPr>
          <a:lstStyle/>
          <a:p>
            <a:r>
              <a:rPr lang="en-US" sz="2400" b="1" dirty="0">
                <a:solidFill>
                  <a:schemeClr val="accent1"/>
                </a:solidFill>
                <a:latin typeface="Space Mono" panose="02000509040000020004" pitchFamily="49" charset="0"/>
              </a:rPr>
              <a:t>Write code</a:t>
            </a:r>
          </a:p>
        </p:txBody>
      </p:sp>
      <p:sp>
        <p:nvSpPr>
          <p:cNvPr id="12" name="TextBox 11">
            <a:extLst>
              <a:ext uri="{FF2B5EF4-FFF2-40B4-BE49-F238E27FC236}">
                <a16:creationId xmlns:a16="http://schemas.microsoft.com/office/drawing/2014/main" id="{4CC16F54-2736-0FB2-9018-195502D18A10}"/>
              </a:ext>
            </a:extLst>
          </p:cNvPr>
          <p:cNvSpPr txBox="1"/>
          <p:nvPr/>
        </p:nvSpPr>
        <p:spPr>
          <a:xfrm>
            <a:off x="4953173" y="4747548"/>
            <a:ext cx="3211135" cy="461665"/>
          </a:xfrm>
          <a:prstGeom prst="rect">
            <a:avLst/>
          </a:prstGeom>
          <a:noFill/>
        </p:spPr>
        <p:txBody>
          <a:bodyPr wrap="none" rtlCol="0">
            <a:spAutoFit/>
          </a:bodyPr>
          <a:lstStyle/>
          <a:p>
            <a:r>
              <a:rPr lang="en-US" sz="2400" b="1" dirty="0">
                <a:solidFill>
                  <a:schemeClr val="accent6"/>
                </a:solidFill>
                <a:latin typeface="Space Mono" panose="02000509040000020004" pitchFamily="49" charset="0"/>
              </a:rPr>
              <a:t>Preview the site</a:t>
            </a:r>
          </a:p>
        </p:txBody>
      </p:sp>
      <p:sp>
        <p:nvSpPr>
          <p:cNvPr id="13" name="TextBox 12">
            <a:extLst>
              <a:ext uri="{FF2B5EF4-FFF2-40B4-BE49-F238E27FC236}">
                <a16:creationId xmlns:a16="http://schemas.microsoft.com/office/drawing/2014/main" id="{D26784FE-4CD1-E058-3AB5-B367A262C077}"/>
              </a:ext>
            </a:extLst>
          </p:cNvPr>
          <p:cNvSpPr txBox="1"/>
          <p:nvPr/>
        </p:nvSpPr>
        <p:spPr>
          <a:xfrm>
            <a:off x="954130" y="2115766"/>
            <a:ext cx="1453466" cy="830997"/>
          </a:xfrm>
          <a:prstGeom prst="rect">
            <a:avLst/>
          </a:prstGeom>
          <a:noFill/>
        </p:spPr>
        <p:txBody>
          <a:bodyPr wrap="square" rtlCol="0">
            <a:spAutoFit/>
          </a:bodyPr>
          <a:lstStyle/>
          <a:p>
            <a:r>
              <a:rPr lang="en-US" sz="2400" b="1" dirty="0">
                <a:solidFill>
                  <a:schemeClr val="accent4"/>
                </a:solidFill>
                <a:latin typeface="Space Mono" panose="02000509040000020004" pitchFamily="49" charset="0"/>
              </a:rPr>
              <a:t>Manage files</a:t>
            </a:r>
          </a:p>
        </p:txBody>
      </p:sp>
      <p:sp>
        <p:nvSpPr>
          <p:cNvPr id="14" name="Rectangle 13">
            <a:extLst>
              <a:ext uri="{FF2B5EF4-FFF2-40B4-BE49-F238E27FC236}">
                <a16:creationId xmlns:a16="http://schemas.microsoft.com/office/drawing/2014/main" id="{86FE6262-6A27-5F5A-4B82-471DA88D8A41}"/>
              </a:ext>
            </a:extLst>
          </p:cNvPr>
          <p:cNvSpPr/>
          <p:nvPr/>
        </p:nvSpPr>
        <p:spPr>
          <a:xfrm>
            <a:off x="8190688" y="671207"/>
            <a:ext cx="340469" cy="389107"/>
          </a:xfrm>
          <a:prstGeom prst="rect">
            <a:avLst/>
          </a:prstGeom>
          <a:noFill/>
          <a:ln w="698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E4D38514-4820-2D97-CFBB-1B24C6165CBA}"/>
              </a:ext>
            </a:extLst>
          </p:cNvPr>
          <p:cNvSpPr txBox="1"/>
          <p:nvPr/>
        </p:nvSpPr>
        <p:spPr>
          <a:xfrm>
            <a:off x="8073509" y="79892"/>
            <a:ext cx="1070491" cy="523220"/>
          </a:xfrm>
          <a:prstGeom prst="rect">
            <a:avLst/>
          </a:prstGeom>
          <a:noFill/>
        </p:spPr>
        <p:txBody>
          <a:bodyPr wrap="square" rtlCol="0">
            <a:spAutoFit/>
          </a:bodyPr>
          <a:lstStyle/>
          <a:p>
            <a:r>
              <a:rPr lang="en-US" b="1" dirty="0">
                <a:solidFill>
                  <a:schemeClr val="tx1"/>
                </a:solidFill>
                <a:latin typeface="Space Mono" panose="02000509040000020004" pitchFamily="49" charset="0"/>
              </a:rPr>
              <a:t>Update preview</a:t>
            </a:r>
          </a:p>
        </p:txBody>
      </p:sp>
      <p:sp>
        <p:nvSpPr>
          <p:cNvPr id="16" name="Rectangle 15">
            <a:extLst>
              <a:ext uri="{FF2B5EF4-FFF2-40B4-BE49-F238E27FC236}">
                <a16:creationId xmlns:a16="http://schemas.microsoft.com/office/drawing/2014/main" id="{EDA2FD33-9368-552A-C763-7EA0AA16503A}"/>
              </a:ext>
            </a:extLst>
          </p:cNvPr>
          <p:cNvSpPr/>
          <p:nvPr/>
        </p:nvSpPr>
        <p:spPr>
          <a:xfrm>
            <a:off x="3850359" y="4747548"/>
            <a:ext cx="1024992" cy="389107"/>
          </a:xfrm>
          <a:prstGeom prst="rect">
            <a:avLst/>
          </a:prstGeom>
          <a:noFill/>
          <a:ln w="698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3FEA00B1-80A3-50A1-0454-A2296FD6751B}"/>
              </a:ext>
            </a:extLst>
          </p:cNvPr>
          <p:cNvSpPr txBox="1"/>
          <p:nvPr/>
        </p:nvSpPr>
        <p:spPr>
          <a:xfrm>
            <a:off x="3894357" y="4449049"/>
            <a:ext cx="1786596" cy="307777"/>
          </a:xfrm>
          <a:prstGeom prst="rect">
            <a:avLst/>
          </a:prstGeom>
          <a:noFill/>
        </p:spPr>
        <p:txBody>
          <a:bodyPr wrap="square" rtlCol="0">
            <a:spAutoFit/>
          </a:bodyPr>
          <a:lstStyle/>
          <a:p>
            <a:r>
              <a:rPr lang="en-US" b="1" dirty="0">
                <a:solidFill>
                  <a:schemeClr val="tx1"/>
                </a:solidFill>
                <a:latin typeface="Space Mono" panose="02000509040000020004" pitchFamily="49" charset="0"/>
              </a:rPr>
              <a:t>Open preview</a:t>
            </a:r>
          </a:p>
        </p:txBody>
      </p:sp>
    </p:spTree>
    <p:extLst>
      <p:ext uri="{BB962C8B-B14F-4D97-AF65-F5344CB8AC3E}">
        <p14:creationId xmlns:p14="http://schemas.microsoft.com/office/powerpoint/2010/main" val="1288578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500"/>
                                        <p:tgtEl>
                                          <p:spTgt spid="12"/>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500"/>
                                        <p:tgtEl>
                                          <p:spTgt spid="10"/>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500"/>
                                        <p:tgtEl>
                                          <p:spTgt spid="13"/>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fade">
                                      <p:cBhvr>
                                        <p:cTn id="39" dur="500"/>
                                        <p:tgtEl>
                                          <p:spTgt spid="15"/>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fade">
                                      <p:cBhvr>
                                        <p:cTn id="4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p:bldP spid="12" grpId="0"/>
      <p:bldP spid="13" grpId="0"/>
      <p:bldP spid="14" grpId="0" animBg="1"/>
      <p:bldP spid="15" grpId="0"/>
      <p:bldP spid="16" grpId="0" animBg="1"/>
      <p:bldP spid="1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479C50-27CC-3AC5-B8D7-4DAFD0883B39}"/>
              </a:ext>
            </a:extLst>
          </p:cNvPr>
          <p:cNvSpPr>
            <a:spLocks noGrp="1"/>
          </p:cNvSpPr>
          <p:nvPr>
            <p:ph type="title"/>
          </p:nvPr>
        </p:nvSpPr>
        <p:spPr/>
        <p:txBody>
          <a:bodyPr>
            <a:normAutofit fontScale="90000"/>
          </a:bodyPr>
          <a:lstStyle/>
          <a:p>
            <a:r>
              <a:rPr lang="en-US" dirty="0"/>
              <a:t>Getting Started</a:t>
            </a:r>
          </a:p>
        </p:txBody>
      </p:sp>
      <p:sp>
        <p:nvSpPr>
          <p:cNvPr id="3" name="Text Placeholder 2">
            <a:extLst>
              <a:ext uri="{FF2B5EF4-FFF2-40B4-BE49-F238E27FC236}">
                <a16:creationId xmlns:a16="http://schemas.microsoft.com/office/drawing/2014/main" id="{1397B983-0317-6386-F0DB-4C19C810A1C9}"/>
              </a:ext>
            </a:extLst>
          </p:cNvPr>
          <p:cNvSpPr>
            <a:spLocks noGrp="1"/>
          </p:cNvSpPr>
          <p:nvPr>
            <p:ph type="body" idx="1"/>
          </p:nvPr>
        </p:nvSpPr>
        <p:spPr>
          <a:xfrm>
            <a:off x="311700" y="1152475"/>
            <a:ext cx="8520600" cy="2962325"/>
          </a:xfrm>
        </p:spPr>
        <p:txBody>
          <a:bodyPr/>
          <a:lstStyle/>
          <a:p>
            <a:pPr marL="114300" indent="0">
              <a:buNone/>
            </a:pPr>
            <a:r>
              <a:rPr lang="en-US" sz="3200" b="1" u="sng" dirty="0"/>
              <a:t>bit.ly/</a:t>
            </a:r>
            <a:r>
              <a:rPr lang="en-US" sz="3200" b="1" u="sng" dirty="0" err="1"/>
              <a:t>hytechcamps</a:t>
            </a:r>
            <a:endParaRPr lang="en-US" sz="3200" b="1" u="sng" dirty="0"/>
          </a:p>
          <a:p>
            <a:pPr marL="114300" indent="0">
              <a:buNone/>
            </a:pPr>
            <a:endParaRPr lang="en-US" sz="1400" dirty="0"/>
          </a:p>
          <a:p>
            <a:pPr marL="571500" indent="-457200">
              <a:buAutoNum type="arabicPeriod"/>
            </a:pPr>
            <a:r>
              <a:rPr lang="en-US" sz="1800" dirty="0"/>
              <a:t>Click </a:t>
            </a:r>
            <a:r>
              <a:rPr lang="en-US" sz="1800" b="1" dirty="0"/>
              <a:t>Building Websites</a:t>
            </a:r>
          </a:p>
          <a:p>
            <a:pPr marL="571500" indent="-457200">
              <a:buAutoNum type="arabicPeriod"/>
            </a:pPr>
            <a:r>
              <a:rPr lang="en-US" sz="1800" dirty="0"/>
              <a:t>Click under </a:t>
            </a:r>
            <a:r>
              <a:rPr lang="en-US" sz="1800" b="1" dirty="0"/>
              <a:t>Code-Along</a:t>
            </a:r>
          </a:p>
          <a:p>
            <a:pPr marL="571500" indent="-457200">
              <a:buAutoNum type="arabicPeriod"/>
            </a:pPr>
            <a:r>
              <a:rPr lang="en-US" sz="1800" dirty="0"/>
              <a:t>Open Preview Pane</a:t>
            </a:r>
          </a:p>
          <a:p>
            <a:pPr marL="1028700" lvl="1" indent="-457200">
              <a:buAutoNum type="arabicPeriod"/>
            </a:pPr>
            <a:endParaRPr lang="en-US" dirty="0"/>
          </a:p>
          <a:p>
            <a:pPr marL="1028700" lvl="1" indent="-457200">
              <a:buAutoNum type="arabicPeriod"/>
            </a:pPr>
            <a:endParaRPr lang="en-US" dirty="0"/>
          </a:p>
          <a:p>
            <a:pPr marL="1028700" lvl="1" indent="-457200">
              <a:buAutoNum type="arabicPeriod"/>
            </a:pPr>
            <a:endParaRPr lang="en-US" dirty="0"/>
          </a:p>
          <a:p>
            <a:pPr marL="1028700" lvl="1" indent="-457200">
              <a:buAutoNum type="arabicPeriod"/>
            </a:pPr>
            <a:endParaRPr lang="en-US" dirty="0"/>
          </a:p>
        </p:txBody>
      </p:sp>
      <p:pic>
        <p:nvPicPr>
          <p:cNvPr id="8" name="Picture 7">
            <a:extLst>
              <a:ext uri="{FF2B5EF4-FFF2-40B4-BE49-F238E27FC236}">
                <a16:creationId xmlns:a16="http://schemas.microsoft.com/office/drawing/2014/main" id="{9ABF45FD-EE46-FA7E-3986-00C7BE72EEDB}"/>
              </a:ext>
            </a:extLst>
          </p:cNvPr>
          <p:cNvPicPr>
            <a:picLocks noChangeAspect="1"/>
          </p:cNvPicPr>
          <p:nvPr/>
        </p:nvPicPr>
        <p:blipFill>
          <a:blip r:embed="rId3"/>
          <a:stretch>
            <a:fillRect/>
          </a:stretch>
        </p:blipFill>
        <p:spPr>
          <a:xfrm>
            <a:off x="1286419" y="3113594"/>
            <a:ext cx="1982076" cy="792830"/>
          </a:xfrm>
          <a:prstGeom prst="rect">
            <a:avLst/>
          </a:prstGeom>
        </p:spPr>
      </p:pic>
      <p:pic>
        <p:nvPicPr>
          <p:cNvPr id="12" name="Picture 11">
            <a:extLst>
              <a:ext uri="{FF2B5EF4-FFF2-40B4-BE49-F238E27FC236}">
                <a16:creationId xmlns:a16="http://schemas.microsoft.com/office/drawing/2014/main" id="{09F2AEFD-A1EC-3FE5-95E1-AB7295702168}"/>
              </a:ext>
            </a:extLst>
          </p:cNvPr>
          <p:cNvPicPr>
            <a:picLocks noChangeAspect="1"/>
          </p:cNvPicPr>
          <p:nvPr/>
        </p:nvPicPr>
        <p:blipFill rotWithShape="1">
          <a:blip r:embed="rId4"/>
          <a:srcRect r="3014"/>
          <a:stretch/>
        </p:blipFill>
        <p:spPr>
          <a:xfrm>
            <a:off x="5323191" y="511370"/>
            <a:ext cx="3509109" cy="318025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3" name="Rectangle 12">
            <a:extLst>
              <a:ext uri="{FF2B5EF4-FFF2-40B4-BE49-F238E27FC236}">
                <a16:creationId xmlns:a16="http://schemas.microsoft.com/office/drawing/2014/main" id="{6819F68C-DD99-82F0-4F83-4AB6DB44D5FD}"/>
              </a:ext>
            </a:extLst>
          </p:cNvPr>
          <p:cNvSpPr/>
          <p:nvPr/>
        </p:nvSpPr>
        <p:spPr>
          <a:xfrm>
            <a:off x="0" y="4163248"/>
            <a:ext cx="9144000" cy="5727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latin typeface="Space Mono" panose="02000509040000020004" pitchFamily="49" charset="0"/>
              </a:rPr>
              <a:t>CHALLENGE</a:t>
            </a:r>
            <a:r>
              <a:rPr lang="en-US" sz="2000" dirty="0">
                <a:latin typeface="Space Mono" panose="02000509040000020004" pitchFamily="49" charset="0"/>
              </a:rPr>
              <a:t>: Make this </a:t>
            </a:r>
            <a:r>
              <a:rPr lang="en-US" sz="2000" b="1" dirty="0">
                <a:latin typeface="Space Mono" panose="02000509040000020004" pitchFamily="49" charset="0"/>
              </a:rPr>
              <a:t>your</a:t>
            </a:r>
            <a:r>
              <a:rPr lang="en-US" sz="2000" dirty="0">
                <a:latin typeface="Space Mono" panose="02000509040000020004" pitchFamily="49" charset="0"/>
              </a:rPr>
              <a:t> website instead of </a:t>
            </a:r>
            <a:r>
              <a:rPr lang="en-US" sz="2000" b="1" dirty="0">
                <a:latin typeface="Space Mono" panose="02000509040000020004" pitchFamily="49" charset="0"/>
              </a:rPr>
              <a:t>Katara</a:t>
            </a:r>
            <a:r>
              <a:rPr lang="en-US" sz="2000" dirty="0">
                <a:latin typeface="Space Mono" panose="02000509040000020004" pitchFamily="49" charset="0"/>
              </a:rPr>
              <a:t>’s!</a:t>
            </a:r>
          </a:p>
        </p:txBody>
      </p:sp>
    </p:spTree>
    <p:extLst>
      <p:ext uri="{BB962C8B-B14F-4D97-AF65-F5344CB8AC3E}">
        <p14:creationId xmlns:p14="http://schemas.microsoft.com/office/powerpoint/2010/main" val="144267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par>
                          <p:cTn id="18" fill="hold">
                            <p:stCondLst>
                              <p:cond delay="500"/>
                            </p:stCondLst>
                            <p:childTnLst>
                              <p:par>
                                <p:cTn id="19" presetID="10" presetClass="entr" presetSubtype="0" fill="hold" nodeType="after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childTnLst>
                          </p:cTn>
                        </p:par>
                        <p:par>
                          <p:cTn id="22" fill="hold">
                            <p:stCondLst>
                              <p:cond delay="1000"/>
                            </p:stCondLst>
                            <p:childTnLst>
                              <p:par>
                                <p:cTn id="23" presetID="10" presetClass="entr" presetSubtype="0" fill="hold" nodeType="after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500"/>
                                        <p:tgtEl>
                                          <p:spTgt spid="12"/>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C8EEF0-12E0-F76E-8495-3ABBDAD770F7}"/>
              </a:ext>
            </a:extLst>
          </p:cNvPr>
          <p:cNvSpPr>
            <a:spLocks noGrp="1"/>
          </p:cNvSpPr>
          <p:nvPr>
            <p:ph type="ctrTitle"/>
          </p:nvPr>
        </p:nvSpPr>
        <p:spPr/>
        <p:txBody>
          <a:bodyPr/>
          <a:lstStyle/>
          <a:p>
            <a:r>
              <a:rPr lang="en-US" dirty="0"/>
              <a:t>Customization</a:t>
            </a:r>
          </a:p>
        </p:txBody>
      </p:sp>
      <p:sp>
        <p:nvSpPr>
          <p:cNvPr id="3" name="Subtitle 2">
            <a:extLst>
              <a:ext uri="{FF2B5EF4-FFF2-40B4-BE49-F238E27FC236}">
                <a16:creationId xmlns:a16="http://schemas.microsoft.com/office/drawing/2014/main" id="{5B732C89-7E8A-0693-1119-BB61D2112909}"/>
              </a:ext>
            </a:extLst>
          </p:cNvPr>
          <p:cNvSpPr>
            <a:spLocks noGrp="1"/>
          </p:cNvSpPr>
          <p:nvPr>
            <p:ph type="subTitle" idx="1"/>
          </p:nvPr>
        </p:nvSpPr>
        <p:spPr/>
        <p:txBody>
          <a:bodyPr/>
          <a:lstStyle/>
          <a:p>
            <a:r>
              <a:rPr lang="en-US" dirty="0"/>
              <a:t>it’s time to make your site your own!</a:t>
            </a:r>
          </a:p>
        </p:txBody>
      </p:sp>
    </p:spTree>
    <p:extLst>
      <p:ext uri="{BB962C8B-B14F-4D97-AF65-F5344CB8AC3E}">
        <p14:creationId xmlns:p14="http://schemas.microsoft.com/office/powerpoint/2010/main" val="13976839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D5A1581-1D31-7621-4B2A-D8722EFE1FA1}"/>
              </a:ext>
            </a:extLst>
          </p:cNvPr>
          <p:cNvPicPr>
            <a:picLocks noChangeAspect="1"/>
          </p:cNvPicPr>
          <p:nvPr/>
        </p:nvPicPr>
        <p:blipFill>
          <a:blip r:embed="rId2"/>
          <a:stretch>
            <a:fillRect/>
          </a:stretch>
        </p:blipFill>
        <p:spPr>
          <a:xfrm>
            <a:off x="0" y="1022597"/>
            <a:ext cx="9144000" cy="3813202"/>
          </a:xfrm>
          <a:prstGeom prst="rect">
            <a:avLst/>
          </a:prstGeom>
        </p:spPr>
      </p:pic>
      <p:sp>
        <p:nvSpPr>
          <p:cNvPr id="4" name="Rectangle 3">
            <a:extLst>
              <a:ext uri="{FF2B5EF4-FFF2-40B4-BE49-F238E27FC236}">
                <a16:creationId xmlns:a16="http://schemas.microsoft.com/office/drawing/2014/main" id="{57F41AC2-2BE5-6612-8C3E-008156E402B1}"/>
              </a:ext>
            </a:extLst>
          </p:cNvPr>
          <p:cNvSpPr/>
          <p:nvPr/>
        </p:nvSpPr>
        <p:spPr>
          <a:xfrm>
            <a:off x="0" y="2394065"/>
            <a:ext cx="3599411" cy="556953"/>
          </a:xfrm>
          <a:prstGeom prst="rect">
            <a:avLst/>
          </a:prstGeom>
          <a:noFill/>
          <a:ln w="762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674FDBE4-BBA9-426F-DAD3-5E5D826D2DED}"/>
              </a:ext>
            </a:extLst>
          </p:cNvPr>
          <p:cNvSpPr txBox="1"/>
          <p:nvPr/>
        </p:nvSpPr>
        <p:spPr>
          <a:xfrm>
            <a:off x="34540" y="278451"/>
            <a:ext cx="9074920" cy="461665"/>
          </a:xfrm>
          <a:prstGeom prst="rect">
            <a:avLst/>
          </a:prstGeom>
          <a:noFill/>
        </p:spPr>
        <p:txBody>
          <a:bodyPr wrap="none" rtlCol="0">
            <a:spAutoFit/>
          </a:bodyPr>
          <a:lstStyle/>
          <a:p>
            <a:r>
              <a:rPr lang="en-US" sz="2400" dirty="0">
                <a:latin typeface="Space Mono" panose="02000509040000020004" pitchFamily="49" charset="0"/>
              </a:rPr>
              <a:t>from the camp homepage, click on </a:t>
            </a:r>
            <a:r>
              <a:rPr lang="en-US" sz="2400" b="1" dirty="0">
                <a:latin typeface="Space Mono" panose="02000509040000020004" pitchFamily="49" charset="0"/>
              </a:rPr>
              <a:t>Customization</a:t>
            </a:r>
            <a:r>
              <a:rPr lang="en-US" sz="2400" dirty="0">
                <a:latin typeface="Space Mono" panose="02000509040000020004" pitchFamily="49" charset="0"/>
              </a:rPr>
              <a:t>!</a:t>
            </a:r>
          </a:p>
        </p:txBody>
      </p:sp>
    </p:spTree>
    <p:extLst>
      <p:ext uri="{BB962C8B-B14F-4D97-AF65-F5344CB8AC3E}">
        <p14:creationId xmlns:p14="http://schemas.microsoft.com/office/powerpoint/2010/main" val="42473290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C8EEF0-12E0-F76E-8495-3ABBDAD770F7}"/>
              </a:ext>
            </a:extLst>
          </p:cNvPr>
          <p:cNvSpPr>
            <a:spLocks noGrp="1"/>
          </p:cNvSpPr>
          <p:nvPr>
            <p:ph type="ctrTitle"/>
          </p:nvPr>
        </p:nvSpPr>
        <p:spPr/>
        <p:txBody>
          <a:bodyPr/>
          <a:lstStyle/>
          <a:p>
            <a:r>
              <a:rPr lang="en-US" dirty="0"/>
              <a:t>Site Sharing</a:t>
            </a:r>
          </a:p>
        </p:txBody>
      </p:sp>
      <p:sp>
        <p:nvSpPr>
          <p:cNvPr id="3" name="Subtitle 2">
            <a:extLst>
              <a:ext uri="{FF2B5EF4-FFF2-40B4-BE49-F238E27FC236}">
                <a16:creationId xmlns:a16="http://schemas.microsoft.com/office/drawing/2014/main" id="{5B732C89-7E8A-0693-1119-BB61D2112909}"/>
              </a:ext>
            </a:extLst>
          </p:cNvPr>
          <p:cNvSpPr>
            <a:spLocks noGrp="1"/>
          </p:cNvSpPr>
          <p:nvPr>
            <p:ph type="subTitle" idx="1"/>
          </p:nvPr>
        </p:nvSpPr>
        <p:spPr/>
        <p:txBody>
          <a:bodyPr/>
          <a:lstStyle/>
          <a:p>
            <a:r>
              <a:rPr lang="en-US" dirty="0"/>
              <a:t>it’s time to share your sites!</a:t>
            </a:r>
          </a:p>
        </p:txBody>
      </p:sp>
    </p:spTree>
    <p:extLst>
      <p:ext uri="{BB962C8B-B14F-4D97-AF65-F5344CB8AC3E}">
        <p14:creationId xmlns:p14="http://schemas.microsoft.com/office/powerpoint/2010/main" val="16092058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0B66D642-2A59-9E62-4769-1415DF7C99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40937" y="279301"/>
            <a:ext cx="5572038" cy="229244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58429742-9548-8CA6-A47B-D513CD3F2BF1}"/>
              </a:ext>
            </a:extLst>
          </p:cNvPr>
          <p:cNvSpPr txBox="1"/>
          <p:nvPr/>
        </p:nvSpPr>
        <p:spPr>
          <a:xfrm>
            <a:off x="105554" y="1318451"/>
            <a:ext cx="2265364" cy="461665"/>
          </a:xfrm>
          <a:prstGeom prst="rect">
            <a:avLst/>
          </a:prstGeom>
          <a:noFill/>
        </p:spPr>
        <p:txBody>
          <a:bodyPr wrap="none" rtlCol="0">
            <a:spAutoFit/>
          </a:bodyPr>
          <a:lstStyle/>
          <a:p>
            <a:r>
              <a:rPr lang="en-US" sz="2400" dirty="0">
                <a:latin typeface="Space Mono" panose="02000509040000020004" pitchFamily="49" charset="0"/>
              </a:rPr>
              <a:t>1. Get Link</a:t>
            </a:r>
          </a:p>
        </p:txBody>
      </p:sp>
      <p:sp>
        <p:nvSpPr>
          <p:cNvPr id="3" name="TextBox 2">
            <a:extLst>
              <a:ext uri="{FF2B5EF4-FFF2-40B4-BE49-F238E27FC236}">
                <a16:creationId xmlns:a16="http://schemas.microsoft.com/office/drawing/2014/main" id="{241E560C-AAA6-332C-7C58-1E58E6928A4D}"/>
              </a:ext>
            </a:extLst>
          </p:cNvPr>
          <p:cNvSpPr txBox="1"/>
          <p:nvPr/>
        </p:nvSpPr>
        <p:spPr>
          <a:xfrm>
            <a:off x="176067" y="3889855"/>
            <a:ext cx="2832827" cy="461665"/>
          </a:xfrm>
          <a:prstGeom prst="rect">
            <a:avLst/>
          </a:prstGeom>
          <a:noFill/>
        </p:spPr>
        <p:txBody>
          <a:bodyPr wrap="none" rtlCol="0">
            <a:spAutoFit/>
          </a:bodyPr>
          <a:lstStyle/>
          <a:p>
            <a:r>
              <a:rPr lang="en-US" sz="2400" dirty="0">
                <a:latin typeface="Space Mono" panose="02000509040000020004" pitchFamily="49" charset="0"/>
              </a:rPr>
              <a:t>2. Submit Form</a:t>
            </a:r>
          </a:p>
        </p:txBody>
      </p:sp>
      <p:pic>
        <p:nvPicPr>
          <p:cNvPr id="5" name="Picture 4">
            <a:extLst>
              <a:ext uri="{FF2B5EF4-FFF2-40B4-BE49-F238E27FC236}">
                <a16:creationId xmlns:a16="http://schemas.microsoft.com/office/drawing/2014/main" id="{3620844F-D3DA-DA97-400C-1A3BC3C1775E}"/>
              </a:ext>
            </a:extLst>
          </p:cNvPr>
          <p:cNvPicPr>
            <a:picLocks noChangeAspect="1"/>
          </p:cNvPicPr>
          <p:nvPr/>
        </p:nvPicPr>
        <p:blipFill>
          <a:blip r:embed="rId3"/>
          <a:stretch>
            <a:fillRect/>
          </a:stretch>
        </p:blipFill>
        <p:spPr>
          <a:xfrm>
            <a:off x="3241963" y="2743631"/>
            <a:ext cx="5503988" cy="2292448"/>
          </a:xfrm>
          <a:prstGeom prst="rect">
            <a:avLst/>
          </a:prstGeom>
        </p:spPr>
      </p:pic>
      <p:sp>
        <p:nvSpPr>
          <p:cNvPr id="6" name="Rectangle 5">
            <a:extLst>
              <a:ext uri="{FF2B5EF4-FFF2-40B4-BE49-F238E27FC236}">
                <a16:creationId xmlns:a16="http://schemas.microsoft.com/office/drawing/2014/main" id="{BE497714-ED86-8C95-9585-7AB98D793196}"/>
              </a:ext>
            </a:extLst>
          </p:cNvPr>
          <p:cNvSpPr/>
          <p:nvPr/>
        </p:nvSpPr>
        <p:spPr>
          <a:xfrm>
            <a:off x="3241963" y="2743631"/>
            <a:ext cx="2078182" cy="332078"/>
          </a:xfrm>
          <a:prstGeom prst="rect">
            <a:avLst/>
          </a:prstGeom>
          <a:noFill/>
          <a:ln w="762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35AA3BBE-077E-63D4-A59B-2D6A3CF5E6D4}"/>
              </a:ext>
            </a:extLst>
          </p:cNvPr>
          <p:cNvCxnSpPr/>
          <p:nvPr/>
        </p:nvCxnSpPr>
        <p:spPr>
          <a:xfrm>
            <a:off x="6891250" y="3009207"/>
            <a:ext cx="0" cy="152954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968238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C8EEF0-12E0-F76E-8495-3ABBDAD770F7}"/>
              </a:ext>
            </a:extLst>
          </p:cNvPr>
          <p:cNvSpPr>
            <a:spLocks noGrp="1"/>
          </p:cNvSpPr>
          <p:nvPr>
            <p:ph type="ctrTitle"/>
          </p:nvPr>
        </p:nvSpPr>
        <p:spPr/>
        <p:txBody>
          <a:bodyPr/>
          <a:lstStyle/>
          <a:p>
            <a:r>
              <a:rPr lang="en-US" dirty="0"/>
              <a:t>Blooket</a:t>
            </a:r>
          </a:p>
        </p:txBody>
      </p:sp>
      <p:sp>
        <p:nvSpPr>
          <p:cNvPr id="3" name="Subtitle 2">
            <a:extLst>
              <a:ext uri="{FF2B5EF4-FFF2-40B4-BE49-F238E27FC236}">
                <a16:creationId xmlns:a16="http://schemas.microsoft.com/office/drawing/2014/main" id="{5B732C89-7E8A-0693-1119-BB61D2112909}"/>
              </a:ext>
            </a:extLst>
          </p:cNvPr>
          <p:cNvSpPr>
            <a:spLocks noGrp="1"/>
          </p:cNvSpPr>
          <p:nvPr>
            <p:ph type="subTitle" idx="1"/>
          </p:nvPr>
        </p:nvSpPr>
        <p:spPr/>
        <p:txBody>
          <a:bodyPr/>
          <a:lstStyle/>
          <a:p>
            <a:r>
              <a:rPr lang="en-US" dirty="0"/>
              <a:t>it’s time to see what you learned!</a:t>
            </a:r>
          </a:p>
        </p:txBody>
      </p:sp>
    </p:spTree>
    <p:extLst>
      <p:ext uri="{BB962C8B-B14F-4D97-AF65-F5344CB8AC3E}">
        <p14:creationId xmlns:p14="http://schemas.microsoft.com/office/powerpoint/2010/main" val="21613422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3432F69-CB8E-F799-EF2E-6AFB78359426}"/>
              </a:ext>
            </a:extLst>
          </p:cNvPr>
          <p:cNvSpPr>
            <a:spLocks noGrp="1"/>
          </p:cNvSpPr>
          <p:nvPr>
            <p:ph type="body" idx="1"/>
          </p:nvPr>
        </p:nvSpPr>
        <p:spPr>
          <a:xfrm>
            <a:off x="311700" y="0"/>
            <a:ext cx="3999900" cy="5143500"/>
          </a:xfrm>
        </p:spPr>
        <p:txBody>
          <a:bodyPr anchor="ctr">
            <a:normAutofit/>
          </a:bodyPr>
          <a:lstStyle/>
          <a:p>
            <a:pPr marL="139700" indent="0">
              <a:buNone/>
            </a:pPr>
            <a:r>
              <a:rPr lang="en-US" sz="7200" dirty="0">
                <a:solidFill>
                  <a:schemeClr val="tx1"/>
                </a:solidFill>
                <a:latin typeface="Atomic Age" panose="020B0604020202020204" charset="0"/>
              </a:rPr>
              <a:t>Agenda</a:t>
            </a:r>
          </a:p>
        </p:txBody>
      </p:sp>
      <p:sp>
        <p:nvSpPr>
          <p:cNvPr id="4" name="Text Placeholder 3">
            <a:extLst>
              <a:ext uri="{FF2B5EF4-FFF2-40B4-BE49-F238E27FC236}">
                <a16:creationId xmlns:a16="http://schemas.microsoft.com/office/drawing/2014/main" id="{4E158418-496F-258B-8A1C-C55450F87386}"/>
              </a:ext>
            </a:extLst>
          </p:cNvPr>
          <p:cNvSpPr>
            <a:spLocks noGrp="1"/>
          </p:cNvSpPr>
          <p:nvPr>
            <p:ph type="body" idx="2"/>
          </p:nvPr>
        </p:nvSpPr>
        <p:spPr>
          <a:xfrm>
            <a:off x="4832400" y="0"/>
            <a:ext cx="3999900" cy="5143500"/>
          </a:xfrm>
        </p:spPr>
        <p:txBody>
          <a:bodyPr anchor="ctr">
            <a:normAutofit/>
          </a:bodyPr>
          <a:lstStyle/>
          <a:p>
            <a:pPr marL="482600" indent="-342900">
              <a:buAutoNum type="arabicPeriod"/>
            </a:pPr>
            <a:r>
              <a:rPr lang="en-US" sz="3200" dirty="0">
                <a:latin typeface="Space Mono" panose="02000509040000020004" pitchFamily="49" charset="0"/>
              </a:rPr>
              <a:t>Icebreaker</a:t>
            </a:r>
          </a:p>
          <a:p>
            <a:pPr marL="482600" indent="-342900">
              <a:buAutoNum type="arabicPeriod"/>
            </a:pPr>
            <a:r>
              <a:rPr lang="en-US" sz="3200" dirty="0">
                <a:latin typeface="Space Mono" panose="02000509040000020004" pitchFamily="49" charset="0"/>
              </a:rPr>
              <a:t>Presentation</a:t>
            </a:r>
          </a:p>
          <a:p>
            <a:pPr marL="482600" indent="-342900">
              <a:buAutoNum type="arabicPeriod"/>
            </a:pPr>
            <a:r>
              <a:rPr lang="en-US" sz="3200" dirty="0">
                <a:latin typeface="Space Mono" panose="02000509040000020004" pitchFamily="49" charset="0"/>
              </a:rPr>
              <a:t>Code-Along</a:t>
            </a:r>
          </a:p>
          <a:p>
            <a:pPr marL="482600" indent="-342900">
              <a:buAutoNum type="arabicPeriod"/>
            </a:pPr>
            <a:r>
              <a:rPr lang="en-US" sz="3200" dirty="0">
                <a:latin typeface="Space Mono" panose="02000509040000020004" pitchFamily="49" charset="0"/>
              </a:rPr>
              <a:t>Customization</a:t>
            </a:r>
          </a:p>
          <a:p>
            <a:pPr marL="482600" indent="-342900">
              <a:buAutoNum type="arabicPeriod"/>
            </a:pPr>
            <a:r>
              <a:rPr lang="en-US" sz="3200" dirty="0">
                <a:latin typeface="Space Mono" panose="02000509040000020004" pitchFamily="49" charset="0"/>
              </a:rPr>
              <a:t>Site Sharing</a:t>
            </a:r>
          </a:p>
          <a:p>
            <a:pPr marL="482600" indent="-342900">
              <a:buAutoNum type="arabicPeriod"/>
            </a:pPr>
            <a:r>
              <a:rPr lang="en-US" sz="3200" dirty="0">
                <a:latin typeface="Space Mono" panose="02000509040000020004" pitchFamily="49" charset="0"/>
              </a:rPr>
              <a:t>Blooket</a:t>
            </a:r>
          </a:p>
        </p:txBody>
      </p:sp>
    </p:spTree>
    <p:extLst>
      <p:ext uri="{BB962C8B-B14F-4D97-AF65-F5344CB8AC3E}">
        <p14:creationId xmlns:p14="http://schemas.microsoft.com/office/powerpoint/2010/main" val="33655329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C8EEF0-12E0-F76E-8495-3ABBDAD770F7}"/>
              </a:ext>
            </a:extLst>
          </p:cNvPr>
          <p:cNvSpPr>
            <a:spLocks noGrp="1"/>
          </p:cNvSpPr>
          <p:nvPr>
            <p:ph type="ctrTitle"/>
          </p:nvPr>
        </p:nvSpPr>
        <p:spPr/>
        <p:txBody>
          <a:bodyPr/>
          <a:lstStyle/>
          <a:p>
            <a:r>
              <a:rPr lang="en-US" dirty="0"/>
              <a:t>Conclusion</a:t>
            </a:r>
          </a:p>
        </p:txBody>
      </p:sp>
      <p:sp>
        <p:nvSpPr>
          <p:cNvPr id="3" name="Subtitle 2">
            <a:extLst>
              <a:ext uri="{FF2B5EF4-FFF2-40B4-BE49-F238E27FC236}">
                <a16:creationId xmlns:a16="http://schemas.microsoft.com/office/drawing/2014/main" id="{5B732C89-7E8A-0693-1119-BB61D2112909}"/>
              </a:ext>
            </a:extLst>
          </p:cNvPr>
          <p:cNvSpPr>
            <a:spLocks noGrp="1"/>
          </p:cNvSpPr>
          <p:nvPr>
            <p:ph type="subTitle" idx="1"/>
          </p:nvPr>
        </p:nvSpPr>
        <p:spPr/>
        <p:txBody>
          <a:bodyPr/>
          <a:lstStyle/>
          <a:p>
            <a:r>
              <a:rPr lang="en-US" dirty="0"/>
              <a:t>thank you!</a:t>
            </a:r>
          </a:p>
        </p:txBody>
      </p:sp>
    </p:spTree>
    <p:extLst>
      <p:ext uri="{BB962C8B-B14F-4D97-AF65-F5344CB8AC3E}">
        <p14:creationId xmlns:p14="http://schemas.microsoft.com/office/powerpoint/2010/main" val="41776894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479C50-27CC-3AC5-B8D7-4DAFD0883B39}"/>
              </a:ext>
            </a:extLst>
          </p:cNvPr>
          <p:cNvSpPr>
            <a:spLocks noGrp="1"/>
          </p:cNvSpPr>
          <p:nvPr>
            <p:ph type="title"/>
          </p:nvPr>
        </p:nvSpPr>
        <p:spPr/>
        <p:txBody>
          <a:bodyPr>
            <a:normAutofit fontScale="90000"/>
          </a:bodyPr>
          <a:lstStyle/>
          <a:p>
            <a:r>
              <a:rPr lang="en-US" dirty="0"/>
              <a:t>Icebreaker Activity: </a:t>
            </a:r>
            <a:r>
              <a:rPr lang="en-US" dirty="0" err="1"/>
              <a:t>Coolors</a:t>
            </a:r>
            <a:endParaRPr lang="en-US" dirty="0"/>
          </a:p>
        </p:txBody>
      </p:sp>
      <p:pic>
        <p:nvPicPr>
          <p:cNvPr id="1026" name="Picture 2" descr="RGB color model - Wikipedia">
            <a:extLst>
              <a:ext uri="{FF2B5EF4-FFF2-40B4-BE49-F238E27FC236}">
                <a16:creationId xmlns:a16="http://schemas.microsoft.com/office/drawing/2014/main" id="{312952A1-01FC-E896-CCEB-95ABA1F934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1700" y="1669694"/>
            <a:ext cx="2966604" cy="289918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469105C0-2DE2-98CD-D77B-8B894F1BC744}"/>
              </a:ext>
            </a:extLst>
          </p:cNvPr>
          <p:cNvSpPr txBox="1"/>
          <p:nvPr/>
        </p:nvSpPr>
        <p:spPr>
          <a:xfrm>
            <a:off x="311700" y="1013975"/>
            <a:ext cx="8318303" cy="276999"/>
          </a:xfrm>
          <a:prstGeom prst="rect">
            <a:avLst/>
          </a:prstGeom>
          <a:noFill/>
        </p:spPr>
        <p:txBody>
          <a:bodyPr wrap="none" rtlCol="0">
            <a:spAutoFit/>
          </a:bodyPr>
          <a:lstStyle/>
          <a:p>
            <a:r>
              <a:rPr lang="en-US" sz="1200" i="1" dirty="0">
                <a:latin typeface="Space Mono" panose="02000509040000020004" pitchFamily="49" charset="0"/>
              </a:rPr>
              <a:t>Every color on the web can be represented by the amount of </a:t>
            </a:r>
            <a:r>
              <a:rPr lang="en-US" sz="1200" b="1" i="1" dirty="0">
                <a:solidFill>
                  <a:srgbClr val="FF0000"/>
                </a:solidFill>
                <a:latin typeface="Space Mono" panose="02000509040000020004" pitchFamily="49" charset="0"/>
              </a:rPr>
              <a:t>Red</a:t>
            </a:r>
            <a:r>
              <a:rPr lang="en-US" sz="1200" i="1" dirty="0">
                <a:latin typeface="Space Mono" panose="02000509040000020004" pitchFamily="49" charset="0"/>
              </a:rPr>
              <a:t>, </a:t>
            </a:r>
            <a:r>
              <a:rPr lang="en-US" sz="1200" b="1" i="1" dirty="0">
                <a:solidFill>
                  <a:schemeClr val="accent6"/>
                </a:solidFill>
                <a:latin typeface="Space Mono" panose="02000509040000020004" pitchFamily="49" charset="0"/>
              </a:rPr>
              <a:t>Green</a:t>
            </a:r>
            <a:r>
              <a:rPr lang="en-US" sz="1200" i="1" dirty="0">
                <a:latin typeface="Space Mono" panose="02000509040000020004" pitchFamily="49" charset="0"/>
              </a:rPr>
              <a:t>, and </a:t>
            </a:r>
            <a:r>
              <a:rPr lang="en-US" sz="1200" b="1" i="1" dirty="0">
                <a:solidFill>
                  <a:schemeClr val="accent1"/>
                </a:solidFill>
                <a:latin typeface="Space Mono" panose="02000509040000020004" pitchFamily="49" charset="0"/>
              </a:rPr>
              <a:t>Blue</a:t>
            </a:r>
            <a:r>
              <a:rPr lang="en-US" sz="1200" i="1" dirty="0">
                <a:latin typeface="Space Mono" panose="02000509040000020004" pitchFamily="49" charset="0"/>
              </a:rPr>
              <a:t> in it!</a:t>
            </a:r>
          </a:p>
        </p:txBody>
      </p:sp>
      <p:sp>
        <p:nvSpPr>
          <p:cNvPr id="6" name="Text Placeholder 5">
            <a:extLst>
              <a:ext uri="{FF2B5EF4-FFF2-40B4-BE49-F238E27FC236}">
                <a16:creationId xmlns:a16="http://schemas.microsoft.com/office/drawing/2014/main" id="{DC2188A5-CC88-4BFC-4254-1A0D7283F1E7}"/>
              </a:ext>
            </a:extLst>
          </p:cNvPr>
          <p:cNvSpPr>
            <a:spLocks noGrp="1"/>
          </p:cNvSpPr>
          <p:nvPr>
            <p:ph type="body" idx="1"/>
          </p:nvPr>
        </p:nvSpPr>
        <p:spPr>
          <a:xfrm>
            <a:off x="3278304" y="1290972"/>
            <a:ext cx="5553996" cy="3679861"/>
          </a:xfrm>
        </p:spPr>
        <p:txBody>
          <a:bodyPr>
            <a:normAutofit/>
          </a:bodyPr>
          <a:lstStyle/>
          <a:p>
            <a:pPr marL="114300" indent="0">
              <a:buNone/>
            </a:pPr>
            <a:r>
              <a:rPr lang="en-US" sz="3600" b="1" u="sng" dirty="0"/>
              <a:t>bit.ly/</a:t>
            </a:r>
            <a:r>
              <a:rPr lang="en-US" sz="3600" b="1" u="sng" dirty="0" err="1"/>
              <a:t>hytechcamps</a:t>
            </a:r>
            <a:endParaRPr lang="en-US" sz="3600" b="1" u="sng" dirty="0"/>
          </a:p>
          <a:p>
            <a:pPr marL="114300" indent="0">
              <a:buNone/>
            </a:pPr>
            <a:endParaRPr lang="en-US" sz="2400" dirty="0"/>
          </a:p>
          <a:p>
            <a:pPr marL="571500" indent="-457200">
              <a:buAutoNum type="arabicPeriod"/>
            </a:pPr>
            <a:r>
              <a:rPr lang="en-US" sz="2400" dirty="0"/>
              <a:t>Click </a:t>
            </a:r>
            <a:r>
              <a:rPr lang="en-US" sz="2400" b="1" dirty="0"/>
              <a:t>Building Websites</a:t>
            </a:r>
          </a:p>
          <a:p>
            <a:pPr marL="571500" indent="-457200">
              <a:buAutoNum type="arabicPeriod"/>
            </a:pPr>
            <a:r>
              <a:rPr lang="en-US" sz="2400" dirty="0"/>
              <a:t>Go to </a:t>
            </a:r>
            <a:r>
              <a:rPr lang="en-US" sz="2400" b="1" dirty="0" err="1"/>
              <a:t>Coolors</a:t>
            </a:r>
            <a:endParaRPr lang="en-US" sz="2400" b="1" dirty="0"/>
          </a:p>
          <a:p>
            <a:pPr marL="571500" indent="-457200">
              <a:buAutoNum type="arabicPeriod"/>
            </a:pPr>
            <a:r>
              <a:rPr lang="en-US" sz="2400" dirty="0"/>
              <a:t>Create a Color Scheme</a:t>
            </a:r>
          </a:p>
          <a:p>
            <a:pPr marL="571500" indent="-457200">
              <a:buAutoNum type="arabicPeriod"/>
            </a:pPr>
            <a:r>
              <a:rPr lang="en-US" sz="2400" dirty="0"/>
              <a:t>Copy the link</a:t>
            </a:r>
          </a:p>
          <a:p>
            <a:pPr marL="571500" indent="-457200">
              <a:buAutoNum type="arabicPeriod"/>
            </a:pPr>
            <a:r>
              <a:rPr lang="en-US" sz="2400" dirty="0"/>
              <a:t>Submit the form</a:t>
            </a:r>
          </a:p>
          <a:p>
            <a:pPr marL="628650" indent="-514350">
              <a:buAutoNum type="arabicPeriod"/>
            </a:pPr>
            <a:endParaRPr lang="en-US" sz="3200" dirty="0"/>
          </a:p>
        </p:txBody>
      </p:sp>
    </p:spTree>
    <p:extLst>
      <p:ext uri="{BB962C8B-B14F-4D97-AF65-F5344CB8AC3E}">
        <p14:creationId xmlns:p14="http://schemas.microsoft.com/office/powerpoint/2010/main" val="20096625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C8EEF0-12E0-F76E-8495-3ABBDAD770F7}"/>
              </a:ext>
            </a:extLst>
          </p:cNvPr>
          <p:cNvSpPr>
            <a:spLocks noGrp="1"/>
          </p:cNvSpPr>
          <p:nvPr>
            <p:ph type="ctrTitle"/>
          </p:nvPr>
        </p:nvSpPr>
        <p:spPr/>
        <p:txBody>
          <a:bodyPr/>
          <a:lstStyle/>
          <a:p>
            <a:r>
              <a:rPr lang="en-US" dirty="0"/>
              <a:t>Presentation</a:t>
            </a:r>
          </a:p>
        </p:txBody>
      </p:sp>
      <p:sp>
        <p:nvSpPr>
          <p:cNvPr id="3" name="Subtitle 2">
            <a:extLst>
              <a:ext uri="{FF2B5EF4-FFF2-40B4-BE49-F238E27FC236}">
                <a16:creationId xmlns:a16="http://schemas.microsoft.com/office/drawing/2014/main" id="{5B732C89-7E8A-0693-1119-BB61D2112909}"/>
              </a:ext>
            </a:extLst>
          </p:cNvPr>
          <p:cNvSpPr>
            <a:spLocks noGrp="1"/>
          </p:cNvSpPr>
          <p:nvPr>
            <p:ph type="subTitle" idx="1"/>
          </p:nvPr>
        </p:nvSpPr>
        <p:spPr/>
        <p:txBody>
          <a:bodyPr/>
          <a:lstStyle/>
          <a:p>
            <a:r>
              <a:rPr lang="en-US" dirty="0"/>
              <a:t>it’s time to learn about the web!</a:t>
            </a:r>
          </a:p>
        </p:txBody>
      </p:sp>
    </p:spTree>
    <p:extLst>
      <p:ext uri="{BB962C8B-B14F-4D97-AF65-F5344CB8AC3E}">
        <p14:creationId xmlns:p14="http://schemas.microsoft.com/office/powerpoint/2010/main" val="8478202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4"/>
          <p:cNvSpPr txBox="1">
            <a:spLocks noGrp="1"/>
          </p:cNvSpPr>
          <p:nvPr>
            <p:ph type="body" idx="1"/>
          </p:nvPr>
        </p:nvSpPr>
        <p:spPr>
          <a:xfrm>
            <a:off x="1345675" y="240400"/>
            <a:ext cx="71178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sz="4800" b="1"/>
              <a:t>raise your hand</a:t>
            </a:r>
            <a:r>
              <a:rPr lang="en" sz="4800"/>
              <a:t> if you have ever been to a website.</a:t>
            </a:r>
            <a:endParaRPr sz="4800"/>
          </a:p>
        </p:txBody>
      </p:sp>
      <p:sp>
        <p:nvSpPr>
          <p:cNvPr id="62" name="Google Shape;62;p14"/>
          <p:cNvSpPr/>
          <p:nvPr/>
        </p:nvSpPr>
        <p:spPr>
          <a:xfrm>
            <a:off x="665375" y="-25"/>
            <a:ext cx="216900" cy="51435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3" name="Google Shape;63;p14"/>
          <p:cNvPicPr preferRelativeResize="0"/>
          <p:nvPr/>
        </p:nvPicPr>
        <p:blipFill>
          <a:blip r:embed="rId3">
            <a:alphaModFix/>
          </a:blip>
          <a:stretch>
            <a:fillRect/>
          </a:stretch>
        </p:blipFill>
        <p:spPr>
          <a:xfrm>
            <a:off x="6487376" y="2078325"/>
            <a:ext cx="2535175" cy="44287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Google Shape;68;p15"/>
          <p:cNvSpPr txBox="1">
            <a:spLocks noGrp="1"/>
          </p:cNvSpPr>
          <p:nvPr>
            <p:ph type="title"/>
          </p:nvPr>
        </p:nvSpPr>
        <p:spPr>
          <a:xfrm>
            <a:off x="451775" y="-134575"/>
            <a:ext cx="4317900" cy="2018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600"/>
              <a:t>one example:</a:t>
            </a:r>
            <a:r>
              <a:rPr lang="en" sz="4800"/>
              <a:t> </a:t>
            </a:r>
            <a:r>
              <a:rPr lang="en" sz="6000" b="1"/>
              <a:t>Wikipedia</a:t>
            </a:r>
            <a:endParaRPr sz="6000" b="1"/>
          </a:p>
        </p:txBody>
      </p:sp>
      <p:sp>
        <p:nvSpPr>
          <p:cNvPr id="69" name="Google Shape;69;p15"/>
          <p:cNvSpPr txBox="1">
            <a:spLocks noGrp="1"/>
          </p:cNvSpPr>
          <p:nvPr>
            <p:ph type="body" idx="1"/>
          </p:nvPr>
        </p:nvSpPr>
        <p:spPr>
          <a:xfrm>
            <a:off x="451775" y="1846575"/>
            <a:ext cx="4317900" cy="2864400"/>
          </a:xfrm>
          <a:prstGeom prst="rect">
            <a:avLst/>
          </a:prstGeom>
        </p:spPr>
        <p:txBody>
          <a:bodyPr spcFirstLastPara="1" wrap="square" lIns="91425" tIns="91425" rIns="91425" bIns="91425" anchor="t" anchorCtr="0">
            <a:normAutofit fontScale="92500" lnSpcReduction="20000"/>
          </a:bodyPr>
          <a:lstStyle/>
          <a:p>
            <a:pPr marL="457200" lvl="0" indent="-325755" algn="l" rtl="0">
              <a:spcBef>
                <a:spcPts val="0"/>
              </a:spcBef>
              <a:spcAft>
                <a:spcPts val="0"/>
              </a:spcAft>
              <a:buSzPct val="100000"/>
              <a:buAutoNum type="arabicPeriod"/>
            </a:pPr>
            <a:r>
              <a:rPr lang="en"/>
              <a:t>open Google Chrome</a:t>
            </a:r>
            <a:endParaRPr/>
          </a:p>
          <a:p>
            <a:pPr marL="457200" lvl="0" indent="0" algn="l" rtl="0">
              <a:spcBef>
                <a:spcPts val="1200"/>
              </a:spcBef>
              <a:spcAft>
                <a:spcPts val="0"/>
              </a:spcAft>
              <a:buNone/>
            </a:pPr>
            <a:endParaRPr sz="150"/>
          </a:p>
          <a:p>
            <a:pPr marL="457200" lvl="0" indent="-325755" algn="l" rtl="0">
              <a:spcBef>
                <a:spcPts val="1200"/>
              </a:spcBef>
              <a:spcAft>
                <a:spcPts val="0"/>
              </a:spcAft>
              <a:buSzPct val="100000"/>
              <a:buAutoNum type="arabicPeriod"/>
            </a:pPr>
            <a:r>
              <a:rPr lang="en"/>
              <a:t>visit a page for a movie like </a:t>
            </a:r>
            <a:r>
              <a:rPr lang="en" b="1" u="sng">
                <a:solidFill>
                  <a:schemeClr val="hlink"/>
                </a:solidFill>
                <a:hlinkClick r:id="rId3"/>
              </a:rPr>
              <a:t>2001: A Space Odyssey</a:t>
            </a:r>
            <a:endParaRPr b="1"/>
          </a:p>
          <a:p>
            <a:pPr marL="457200" lvl="0" indent="0" algn="l" rtl="0">
              <a:spcBef>
                <a:spcPts val="1200"/>
              </a:spcBef>
              <a:spcAft>
                <a:spcPts val="0"/>
              </a:spcAft>
              <a:buNone/>
            </a:pPr>
            <a:endParaRPr sz="150" b="1"/>
          </a:p>
          <a:p>
            <a:pPr marL="457200" lvl="0" indent="-325755" algn="l" rtl="0">
              <a:spcBef>
                <a:spcPts val="1200"/>
              </a:spcBef>
              <a:spcAft>
                <a:spcPts val="0"/>
              </a:spcAft>
              <a:buSzPct val="100000"/>
              <a:buAutoNum type="arabicPeriod"/>
            </a:pPr>
            <a:r>
              <a:rPr lang="en"/>
              <a:t>right click and select the </a:t>
            </a:r>
            <a:r>
              <a:rPr lang="en" b="1"/>
              <a:t>View page source</a:t>
            </a:r>
            <a:r>
              <a:rPr lang="en"/>
              <a:t> option</a:t>
            </a:r>
            <a:endParaRPr/>
          </a:p>
          <a:p>
            <a:pPr marL="457200" lvl="0" indent="0" algn="l" rtl="0">
              <a:spcBef>
                <a:spcPts val="1200"/>
              </a:spcBef>
              <a:spcAft>
                <a:spcPts val="0"/>
              </a:spcAft>
              <a:buNone/>
            </a:pPr>
            <a:endParaRPr sz="100"/>
          </a:p>
          <a:p>
            <a:pPr marL="457200" lvl="0" indent="-325755" algn="l" rtl="0">
              <a:spcBef>
                <a:spcPts val="1200"/>
              </a:spcBef>
              <a:spcAft>
                <a:spcPts val="0"/>
              </a:spcAft>
              <a:buSzPct val="100000"/>
              <a:buAutoNum type="arabicPeriod"/>
            </a:pPr>
            <a:r>
              <a:rPr lang="en"/>
              <a:t>look at the </a:t>
            </a:r>
            <a:r>
              <a:rPr lang="en" b="1"/>
              <a:t>HTML code</a:t>
            </a:r>
            <a:r>
              <a:rPr lang="en"/>
              <a:t> that powers the site!</a:t>
            </a:r>
            <a:endParaRPr/>
          </a:p>
        </p:txBody>
      </p:sp>
      <p:pic>
        <p:nvPicPr>
          <p:cNvPr id="70" name="Google Shape;70;p15"/>
          <p:cNvPicPr preferRelativeResize="0"/>
          <p:nvPr/>
        </p:nvPicPr>
        <p:blipFill>
          <a:blip r:embed="rId4">
            <a:alphaModFix/>
          </a:blip>
          <a:stretch>
            <a:fillRect/>
          </a:stretch>
        </p:blipFill>
        <p:spPr>
          <a:xfrm>
            <a:off x="5131786" y="0"/>
            <a:ext cx="3471429" cy="514350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Google Shape;75;p16"/>
          <p:cNvSpPr txBox="1">
            <a:spLocks noGrp="1"/>
          </p:cNvSpPr>
          <p:nvPr>
            <p:ph type="title"/>
          </p:nvPr>
        </p:nvSpPr>
        <p:spPr>
          <a:xfrm>
            <a:off x="882275" y="174350"/>
            <a:ext cx="7993500" cy="115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7200" b="1"/>
              <a:t>HTML</a:t>
            </a:r>
            <a:endParaRPr sz="7200" b="1"/>
          </a:p>
        </p:txBody>
      </p:sp>
      <p:sp>
        <p:nvSpPr>
          <p:cNvPr id="76" name="Google Shape;76;p16"/>
          <p:cNvSpPr txBox="1">
            <a:spLocks noGrp="1"/>
          </p:cNvSpPr>
          <p:nvPr>
            <p:ph type="body" idx="1"/>
          </p:nvPr>
        </p:nvSpPr>
        <p:spPr>
          <a:xfrm>
            <a:off x="1098450" y="1644725"/>
            <a:ext cx="7734000" cy="2924100"/>
          </a:xfrm>
          <a:prstGeom prst="rect">
            <a:avLst/>
          </a:prstGeom>
        </p:spPr>
        <p:txBody>
          <a:bodyPr spcFirstLastPara="1" wrap="square" lIns="91425" tIns="91425" rIns="91425" bIns="91425" anchor="t" anchorCtr="0">
            <a:normAutofit fontScale="92500" lnSpcReduction="10000"/>
          </a:bodyPr>
          <a:lstStyle/>
          <a:p>
            <a:pPr marL="0" lvl="0" indent="0" algn="l" rtl="0">
              <a:spcBef>
                <a:spcPts val="0"/>
              </a:spcBef>
              <a:spcAft>
                <a:spcPts val="0"/>
              </a:spcAft>
              <a:buNone/>
            </a:pPr>
            <a:r>
              <a:rPr lang="en" sz="2400" b="1"/>
              <a:t>HTML</a:t>
            </a:r>
            <a:r>
              <a:rPr lang="en" sz="2400"/>
              <a:t> stands for </a:t>
            </a:r>
            <a:r>
              <a:rPr lang="en" sz="2400" b="1"/>
              <a:t>H</a:t>
            </a:r>
            <a:r>
              <a:rPr lang="en" sz="2400"/>
              <a:t>yper</a:t>
            </a:r>
            <a:r>
              <a:rPr lang="en" sz="2400" b="1"/>
              <a:t>T</a:t>
            </a:r>
            <a:r>
              <a:rPr lang="en" sz="2400"/>
              <a:t>ext </a:t>
            </a:r>
            <a:r>
              <a:rPr lang="en" sz="2400" b="1"/>
              <a:t>M</a:t>
            </a:r>
            <a:r>
              <a:rPr lang="en" sz="2400"/>
              <a:t>arkup </a:t>
            </a:r>
            <a:r>
              <a:rPr lang="en" sz="2400" b="1"/>
              <a:t>L</a:t>
            </a:r>
            <a:r>
              <a:rPr lang="en" sz="2400"/>
              <a:t>anguage.</a:t>
            </a:r>
            <a:endParaRPr sz="2400"/>
          </a:p>
          <a:p>
            <a:pPr marL="0" lvl="0" indent="0" algn="l" rtl="0">
              <a:spcBef>
                <a:spcPts val="1200"/>
              </a:spcBef>
              <a:spcAft>
                <a:spcPts val="0"/>
              </a:spcAft>
              <a:buNone/>
            </a:pPr>
            <a:endParaRPr sz="2400"/>
          </a:p>
          <a:p>
            <a:pPr marL="0" lvl="0" indent="0" algn="l" rtl="0">
              <a:spcBef>
                <a:spcPts val="1200"/>
              </a:spcBef>
              <a:spcAft>
                <a:spcPts val="0"/>
              </a:spcAft>
              <a:buNone/>
            </a:pPr>
            <a:r>
              <a:rPr lang="en" sz="2400"/>
              <a:t>you can use HTML to build websites.</a:t>
            </a:r>
            <a:endParaRPr sz="2400"/>
          </a:p>
          <a:p>
            <a:pPr marL="0" lvl="0" indent="0" algn="l" rtl="0">
              <a:spcBef>
                <a:spcPts val="1200"/>
              </a:spcBef>
              <a:spcAft>
                <a:spcPts val="0"/>
              </a:spcAft>
              <a:buNone/>
            </a:pPr>
            <a:endParaRPr sz="2400"/>
          </a:p>
          <a:p>
            <a:pPr marL="0" lvl="0" indent="0" algn="l" rtl="0">
              <a:spcBef>
                <a:spcPts val="1200"/>
              </a:spcBef>
              <a:spcAft>
                <a:spcPts val="1200"/>
              </a:spcAft>
              <a:buNone/>
            </a:pPr>
            <a:r>
              <a:rPr lang="en"/>
              <a:t>web browsers (like Google Chrome) take an HTML document and turn it into a nice looking page.</a:t>
            </a:r>
            <a:endParaRPr/>
          </a:p>
        </p:txBody>
      </p:sp>
      <p:sp>
        <p:nvSpPr>
          <p:cNvPr id="77" name="Google Shape;77;p16"/>
          <p:cNvSpPr/>
          <p:nvPr/>
        </p:nvSpPr>
        <p:spPr>
          <a:xfrm>
            <a:off x="665375" y="-25"/>
            <a:ext cx="216900" cy="51435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6">
                                            <p:txEl>
                                              <p:pRg st="0" end="0"/>
                                            </p:txEl>
                                          </p:spTgt>
                                        </p:tgtEl>
                                        <p:attrNameLst>
                                          <p:attrName>style.visibility</p:attrName>
                                        </p:attrNameLst>
                                      </p:cBhvr>
                                      <p:to>
                                        <p:strVal val="visible"/>
                                      </p:to>
                                    </p:set>
                                    <p:animEffect transition="in" filter="fade">
                                      <p:cBhvr>
                                        <p:cTn id="7" dur="500"/>
                                        <p:tgtEl>
                                          <p:spTgt spid="7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6">
                                            <p:txEl>
                                              <p:pRg st="1" end="1"/>
                                            </p:txEl>
                                          </p:spTgt>
                                        </p:tgtEl>
                                        <p:attrNameLst>
                                          <p:attrName>style.visibility</p:attrName>
                                        </p:attrNameLst>
                                      </p:cBhvr>
                                      <p:to>
                                        <p:strVal val="visible"/>
                                      </p:to>
                                    </p:set>
                                    <p:animEffect transition="in" filter="fade">
                                      <p:cBhvr>
                                        <p:cTn id="12" dur="500"/>
                                        <p:tgtEl>
                                          <p:spTgt spid="7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6">
                                            <p:txEl>
                                              <p:pRg st="2" end="2"/>
                                            </p:txEl>
                                          </p:spTgt>
                                        </p:tgtEl>
                                        <p:attrNameLst>
                                          <p:attrName>style.visibility</p:attrName>
                                        </p:attrNameLst>
                                      </p:cBhvr>
                                      <p:to>
                                        <p:strVal val="visible"/>
                                      </p:to>
                                    </p:set>
                                    <p:animEffect transition="in" filter="fade">
                                      <p:cBhvr>
                                        <p:cTn id="17" dur="500"/>
                                        <p:tgtEl>
                                          <p:spTgt spid="7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6">
                                            <p:txEl>
                                              <p:pRg st="3" end="3"/>
                                            </p:txEl>
                                          </p:spTgt>
                                        </p:tgtEl>
                                        <p:attrNameLst>
                                          <p:attrName>style.visibility</p:attrName>
                                        </p:attrNameLst>
                                      </p:cBhvr>
                                      <p:to>
                                        <p:strVal val="visible"/>
                                      </p:to>
                                    </p:set>
                                    <p:animEffect transition="in" filter="fade">
                                      <p:cBhvr>
                                        <p:cTn id="22" dur="500"/>
                                        <p:tgtEl>
                                          <p:spTgt spid="7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6">
                                            <p:txEl>
                                              <p:pRg st="4" end="4"/>
                                            </p:txEl>
                                          </p:spTgt>
                                        </p:tgtEl>
                                        <p:attrNameLst>
                                          <p:attrName>style.visibility</p:attrName>
                                        </p:attrNameLst>
                                      </p:cBhvr>
                                      <p:to>
                                        <p:strVal val="visible"/>
                                      </p:to>
                                    </p:set>
                                    <p:animEffect transition="in" filter="fade">
                                      <p:cBhvr>
                                        <p:cTn id="27" dur="500"/>
                                        <p:tgtEl>
                                          <p:spTgt spid="7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7"/>
          <p:cNvSpPr txBox="1">
            <a:spLocks noGrp="1"/>
          </p:cNvSpPr>
          <p:nvPr>
            <p:ph type="title"/>
          </p:nvPr>
        </p:nvSpPr>
        <p:spPr>
          <a:xfrm>
            <a:off x="311700" y="0"/>
            <a:ext cx="8520600" cy="115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7200"/>
              <a:t>HTML </a:t>
            </a:r>
            <a:r>
              <a:rPr lang="en" sz="7200" b="1"/>
              <a:t>Elements</a:t>
            </a:r>
            <a:endParaRPr sz="7200" b="1"/>
          </a:p>
        </p:txBody>
      </p:sp>
      <p:sp>
        <p:nvSpPr>
          <p:cNvPr id="83" name="Google Shape;83;p17"/>
          <p:cNvSpPr txBox="1">
            <a:spLocks noGrp="1"/>
          </p:cNvSpPr>
          <p:nvPr>
            <p:ph type="body" idx="1"/>
          </p:nvPr>
        </p:nvSpPr>
        <p:spPr>
          <a:xfrm>
            <a:off x="311700" y="1152475"/>
            <a:ext cx="8520600" cy="619200"/>
          </a:xfrm>
          <a:prstGeom prst="rect">
            <a:avLst/>
          </a:prstGeom>
        </p:spPr>
        <p:txBody>
          <a:bodyPr spcFirstLastPara="1" wrap="square" lIns="91425" tIns="91425" rIns="91425" bIns="91425" anchor="t" anchorCtr="0">
            <a:normAutofit fontScale="77500" lnSpcReduction="20000"/>
          </a:bodyPr>
          <a:lstStyle/>
          <a:p>
            <a:pPr marL="0" lvl="0" indent="0" algn="ctr" rtl="0">
              <a:spcBef>
                <a:spcPts val="0"/>
              </a:spcBef>
              <a:spcAft>
                <a:spcPts val="1200"/>
              </a:spcAft>
              <a:buNone/>
            </a:pPr>
            <a:r>
              <a:rPr lang="en" sz="2400" b="1"/>
              <a:t>what’s something you’ve seen on a website?</a:t>
            </a:r>
            <a:endParaRPr sz="2400" b="1"/>
          </a:p>
        </p:txBody>
      </p:sp>
      <p:pic>
        <p:nvPicPr>
          <p:cNvPr id="84" name="Google Shape;84;p17"/>
          <p:cNvPicPr preferRelativeResize="0"/>
          <p:nvPr/>
        </p:nvPicPr>
        <p:blipFill rotWithShape="1">
          <a:blip r:embed="rId3">
            <a:alphaModFix/>
          </a:blip>
          <a:srcRect l="1806"/>
          <a:stretch/>
        </p:blipFill>
        <p:spPr>
          <a:xfrm>
            <a:off x="-60390" y="4197450"/>
            <a:ext cx="3117515" cy="946050"/>
          </a:xfrm>
          <a:prstGeom prst="rect">
            <a:avLst/>
          </a:prstGeom>
          <a:noFill/>
          <a:ln>
            <a:noFill/>
          </a:ln>
        </p:spPr>
      </p:pic>
      <p:pic>
        <p:nvPicPr>
          <p:cNvPr id="85" name="Google Shape;85;p17"/>
          <p:cNvPicPr preferRelativeResize="0"/>
          <p:nvPr/>
        </p:nvPicPr>
        <p:blipFill rotWithShape="1">
          <a:blip r:embed="rId3">
            <a:alphaModFix/>
          </a:blip>
          <a:srcRect l="1806"/>
          <a:stretch/>
        </p:blipFill>
        <p:spPr>
          <a:xfrm>
            <a:off x="2980927" y="4197450"/>
            <a:ext cx="3117473" cy="946050"/>
          </a:xfrm>
          <a:prstGeom prst="rect">
            <a:avLst/>
          </a:prstGeom>
          <a:noFill/>
          <a:ln>
            <a:noFill/>
          </a:ln>
        </p:spPr>
      </p:pic>
      <p:pic>
        <p:nvPicPr>
          <p:cNvPr id="86" name="Google Shape;86;p17"/>
          <p:cNvPicPr preferRelativeResize="0"/>
          <p:nvPr/>
        </p:nvPicPr>
        <p:blipFill rotWithShape="1">
          <a:blip r:embed="rId3">
            <a:alphaModFix/>
          </a:blip>
          <a:srcRect l="1806"/>
          <a:stretch/>
        </p:blipFill>
        <p:spPr>
          <a:xfrm>
            <a:off x="6026500" y="4197450"/>
            <a:ext cx="3117500" cy="946050"/>
          </a:xfrm>
          <a:prstGeom prst="rect">
            <a:avLst/>
          </a:prstGeom>
          <a:noFill/>
          <a:ln>
            <a:noFill/>
          </a:ln>
        </p:spPr>
      </p:pic>
      <p:sp>
        <p:nvSpPr>
          <p:cNvPr id="87" name="Google Shape;87;p17"/>
          <p:cNvSpPr/>
          <p:nvPr/>
        </p:nvSpPr>
        <p:spPr>
          <a:xfrm>
            <a:off x="493425" y="1973675"/>
            <a:ext cx="919500" cy="770100"/>
          </a:xfrm>
          <a:prstGeom prst="rect">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Space Mono"/>
                <a:ea typeface="Space Mono"/>
                <a:cs typeface="Space Mono"/>
                <a:sym typeface="Space Mono"/>
              </a:rPr>
              <a:t>text</a:t>
            </a:r>
            <a:endParaRPr>
              <a:latin typeface="Space Mono"/>
              <a:ea typeface="Space Mono"/>
              <a:cs typeface="Space Mono"/>
              <a:sym typeface="Space Mono"/>
            </a:endParaRPr>
          </a:p>
        </p:txBody>
      </p:sp>
      <p:sp>
        <p:nvSpPr>
          <p:cNvPr id="88" name="Google Shape;88;p17"/>
          <p:cNvSpPr/>
          <p:nvPr/>
        </p:nvSpPr>
        <p:spPr>
          <a:xfrm>
            <a:off x="929900" y="2929100"/>
            <a:ext cx="919500" cy="1039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Space Mono"/>
                <a:ea typeface="Space Mono"/>
                <a:cs typeface="Space Mono"/>
                <a:sym typeface="Space Mono"/>
              </a:rPr>
              <a:t>links</a:t>
            </a:r>
            <a:endParaRPr>
              <a:latin typeface="Space Mono"/>
              <a:ea typeface="Space Mono"/>
              <a:cs typeface="Space Mono"/>
              <a:sym typeface="Space Mono"/>
            </a:endParaRPr>
          </a:p>
        </p:txBody>
      </p:sp>
      <p:sp>
        <p:nvSpPr>
          <p:cNvPr id="89" name="Google Shape;89;p17"/>
          <p:cNvSpPr/>
          <p:nvPr/>
        </p:nvSpPr>
        <p:spPr>
          <a:xfrm>
            <a:off x="2158850" y="1973675"/>
            <a:ext cx="1377300" cy="1039200"/>
          </a:xfrm>
          <a:prstGeom prst="rect">
            <a:avLst/>
          </a:prstGeom>
          <a:solidFill>
            <a:schemeClr val="accent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Space Mono"/>
                <a:ea typeface="Space Mono"/>
                <a:cs typeface="Space Mono"/>
                <a:sym typeface="Space Mono"/>
              </a:rPr>
              <a:t>pictures</a:t>
            </a:r>
            <a:endParaRPr>
              <a:latin typeface="Space Mono"/>
              <a:ea typeface="Space Mono"/>
              <a:cs typeface="Space Mono"/>
              <a:sym typeface="Space Mono"/>
            </a:endParaRPr>
          </a:p>
        </p:txBody>
      </p:sp>
      <p:sp>
        <p:nvSpPr>
          <p:cNvPr id="90" name="Google Shape;90;p17"/>
          <p:cNvSpPr/>
          <p:nvPr/>
        </p:nvSpPr>
        <p:spPr>
          <a:xfrm>
            <a:off x="2565425" y="3242000"/>
            <a:ext cx="1224900" cy="726300"/>
          </a:xfrm>
          <a:prstGeom prst="rect">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Space Mono"/>
                <a:ea typeface="Space Mono"/>
                <a:cs typeface="Space Mono"/>
                <a:sym typeface="Space Mono"/>
              </a:rPr>
              <a:t>videos</a:t>
            </a:r>
            <a:endParaRPr>
              <a:latin typeface="Space Mono"/>
              <a:ea typeface="Space Mono"/>
              <a:cs typeface="Space Mono"/>
              <a:sym typeface="Space Mono"/>
            </a:endParaRPr>
          </a:p>
        </p:txBody>
      </p:sp>
      <p:sp>
        <p:nvSpPr>
          <p:cNvPr id="91" name="Google Shape;91;p17"/>
          <p:cNvSpPr/>
          <p:nvPr/>
        </p:nvSpPr>
        <p:spPr>
          <a:xfrm>
            <a:off x="4506350" y="1973675"/>
            <a:ext cx="4031400" cy="1994700"/>
          </a:xfrm>
          <a:prstGeom prst="rect">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rgbClr val="E8EAED"/>
                </a:solidFill>
                <a:latin typeface="Space Mono"/>
                <a:ea typeface="Space Mono"/>
                <a:cs typeface="Space Mono"/>
                <a:sym typeface="Space Mono"/>
              </a:rPr>
              <a:t>every little thing on a website is an </a:t>
            </a:r>
            <a:r>
              <a:rPr lang="en" sz="3900" b="1">
                <a:solidFill>
                  <a:srgbClr val="E8EAED"/>
                </a:solidFill>
                <a:latin typeface="Space Mono"/>
                <a:ea typeface="Space Mono"/>
                <a:cs typeface="Space Mono"/>
                <a:sym typeface="Space Mono"/>
              </a:rPr>
              <a:t>element</a:t>
            </a:r>
            <a:r>
              <a:rPr lang="en" sz="3900">
                <a:solidFill>
                  <a:srgbClr val="E8EAED"/>
                </a:solidFill>
                <a:latin typeface="Space Mono"/>
                <a:ea typeface="Space Mono"/>
                <a:cs typeface="Space Mono"/>
                <a:sym typeface="Space Mono"/>
              </a:rPr>
              <a:t>.</a:t>
            </a:r>
            <a:r>
              <a:rPr lang="en" sz="2900" b="1">
                <a:solidFill>
                  <a:srgbClr val="E8EAED"/>
                </a:solidFill>
                <a:latin typeface="Space Mono"/>
                <a:ea typeface="Space Mono"/>
                <a:cs typeface="Space Mono"/>
                <a:sym typeface="Space Mono"/>
              </a:rPr>
              <a:t> </a:t>
            </a:r>
            <a:endParaRPr sz="2900" b="1">
              <a:solidFill>
                <a:srgbClr val="E8EAED"/>
              </a:solidFill>
              <a:latin typeface="Space Mono"/>
              <a:ea typeface="Space Mono"/>
              <a:cs typeface="Space Mono"/>
              <a:sym typeface="Space Mon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7"/>
                                        </p:tgtEl>
                                        <p:attrNameLst>
                                          <p:attrName>style.visibility</p:attrName>
                                        </p:attrNameLst>
                                      </p:cBhvr>
                                      <p:to>
                                        <p:strVal val="visible"/>
                                      </p:to>
                                    </p:set>
                                    <p:animEffect transition="in" filter="fade">
                                      <p:cBhvr>
                                        <p:cTn id="7" dur="1000"/>
                                        <p:tgtEl>
                                          <p:spTgt spid="87"/>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88"/>
                                        </p:tgtEl>
                                        <p:attrNameLst>
                                          <p:attrName>style.visibility</p:attrName>
                                        </p:attrNameLst>
                                      </p:cBhvr>
                                      <p:to>
                                        <p:strVal val="visible"/>
                                      </p:to>
                                    </p:set>
                                    <p:animEffect transition="in" filter="fade">
                                      <p:cBhvr>
                                        <p:cTn id="11" dur="500"/>
                                        <p:tgtEl>
                                          <p:spTgt spid="88"/>
                                        </p:tgtEl>
                                      </p:cBhvr>
                                    </p:animEffect>
                                  </p:childTnLst>
                                </p:cTn>
                              </p:par>
                            </p:childTnLst>
                          </p:cTn>
                        </p:par>
                        <p:par>
                          <p:cTn id="12" fill="hold">
                            <p:stCondLst>
                              <p:cond delay="1500"/>
                            </p:stCondLst>
                            <p:childTnLst>
                              <p:par>
                                <p:cTn id="13" presetID="10" presetClass="entr" presetSubtype="0" fill="hold" nodeType="afterEffect">
                                  <p:stCondLst>
                                    <p:cond delay="0"/>
                                  </p:stCondLst>
                                  <p:childTnLst>
                                    <p:set>
                                      <p:cBhvr>
                                        <p:cTn id="14" dur="1" fill="hold">
                                          <p:stCondLst>
                                            <p:cond delay="0"/>
                                          </p:stCondLst>
                                        </p:cTn>
                                        <p:tgtEl>
                                          <p:spTgt spid="89"/>
                                        </p:tgtEl>
                                        <p:attrNameLst>
                                          <p:attrName>style.visibility</p:attrName>
                                        </p:attrNameLst>
                                      </p:cBhvr>
                                      <p:to>
                                        <p:strVal val="visible"/>
                                      </p:to>
                                    </p:set>
                                    <p:animEffect transition="in" filter="fade">
                                      <p:cBhvr>
                                        <p:cTn id="15" dur="300"/>
                                        <p:tgtEl>
                                          <p:spTgt spid="89"/>
                                        </p:tgtEl>
                                      </p:cBhvr>
                                    </p:animEffect>
                                  </p:childTnLst>
                                </p:cTn>
                              </p:par>
                            </p:childTnLst>
                          </p:cTn>
                        </p:par>
                        <p:par>
                          <p:cTn id="16" fill="hold">
                            <p:stCondLst>
                              <p:cond delay="1800"/>
                            </p:stCondLst>
                            <p:childTnLst>
                              <p:par>
                                <p:cTn id="17" presetID="10" presetClass="entr" presetSubtype="0" fill="hold" nodeType="afterEffect">
                                  <p:stCondLst>
                                    <p:cond delay="0"/>
                                  </p:stCondLst>
                                  <p:childTnLst>
                                    <p:set>
                                      <p:cBhvr>
                                        <p:cTn id="18" dur="1" fill="hold">
                                          <p:stCondLst>
                                            <p:cond delay="0"/>
                                          </p:stCondLst>
                                        </p:cTn>
                                        <p:tgtEl>
                                          <p:spTgt spid="90"/>
                                        </p:tgtEl>
                                        <p:attrNameLst>
                                          <p:attrName>style.visibility</p:attrName>
                                        </p:attrNameLst>
                                      </p:cBhvr>
                                      <p:to>
                                        <p:strVal val="visible"/>
                                      </p:to>
                                    </p:set>
                                    <p:animEffect transition="in" filter="fade">
                                      <p:cBhvr>
                                        <p:cTn id="19" dur="500"/>
                                        <p:tgtEl>
                                          <p:spTgt spid="90"/>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91"/>
                                        </p:tgtEl>
                                        <p:attrNameLst>
                                          <p:attrName>style.visibility</p:attrName>
                                        </p:attrNameLst>
                                      </p:cBhvr>
                                      <p:to>
                                        <p:strVal val="visible"/>
                                      </p:to>
                                    </p:set>
                                    <p:animEffect transition="in" filter="fade">
                                      <p:cBhvr>
                                        <p:cTn id="24" dur="500"/>
                                        <p:tgtEl>
                                          <p:spTgt spid="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8"/>
          <p:cNvSpPr txBox="1">
            <a:spLocks noGrp="1"/>
          </p:cNvSpPr>
          <p:nvPr>
            <p:ph type="title"/>
          </p:nvPr>
        </p:nvSpPr>
        <p:spPr>
          <a:xfrm>
            <a:off x="311700" y="0"/>
            <a:ext cx="8520600" cy="115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7200" dirty="0"/>
              <a:t>The </a:t>
            </a:r>
            <a:r>
              <a:rPr lang="en" sz="7200" b="1" dirty="0"/>
              <a:t>Code</a:t>
            </a:r>
            <a:endParaRPr sz="7200" b="1" dirty="0"/>
          </a:p>
        </p:txBody>
      </p:sp>
      <p:sp>
        <p:nvSpPr>
          <p:cNvPr id="97" name="Google Shape;97;p18"/>
          <p:cNvSpPr txBox="1"/>
          <p:nvPr/>
        </p:nvSpPr>
        <p:spPr>
          <a:xfrm>
            <a:off x="311700" y="1438450"/>
            <a:ext cx="31230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dk2"/>
                </a:solidFill>
                <a:latin typeface="Space Mono"/>
                <a:ea typeface="Space Mono"/>
                <a:cs typeface="Space Mono"/>
                <a:sym typeface="Space Mono"/>
              </a:rPr>
              <a:t>what are these symbols?</a:t>
            </a:r>
            <a:r>
              <a:rPr lang="en" b="1">
                <a:solidFill>
                  <a:schemeClr val="dk2"/>
                </a:solidFill>
                <a:latin typeface="Space Mono"/>
                <a:ea typeface="Space Mono"/>
                <a:cs typeface="Space Mono"/>
                <a:sym typeface="Space Mono"/>
              </a:rPr>
              <a:t> </a:t>
            </a:r>
            <a:endParaRPr sz="9600" b="1">
              <a:solidFill>
                <a:schemeClr val="dk2"/>
              </a:solidFill>
              <a:latin typeface="Space Mono"/>
              <a:ea typeface="Space Mono"/>
              <a:cs typeface="Space Mono"/>
              <a:sym typeface="Space Mono"/>
            </a:endParaRPr>
          </a:p>
        </p:txBody>
      </p:sp>
      <p:sp>
        <p:nvSpPr>
          <p:cNvPr id="98" name="Google Shape;98;p18"/>
          <p:cNvSpPr txBox="1"/>
          <p:nvPr/>
        </p:nvSpPr>
        <p:spPr>
          <a:xfrm>
            <a:off x="252825" y="1640300"/>
            <a:ext cx="3181800" cy="1662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600" b="1">
                <a:latin typeface="Space Mono"/>
                <a:ea typeface="Space Mono"/>
                <a:cs typeface="Space Mono"/>
                <a:sym typeface="Space Mono"/>
              </a:rPr>
              <a:t>&lt; &gt;</a:t>
            </a:r>
            <a:endParaRPr sz="9600" b="1">
              <a:latin typeface="Space Mono"/>
              <a:ea typeface="Space Mono"/>
              <a:cs typeface="Space Mono"/>
              <a:sym typeface="Space Mono"/>
            </a:endParaRPr>
          </a:p>
        </p:txBody>
      </p:sp>
      <p:sp>
        <p:nvSpPr>
          <p:cNvPr id="99" name="Google Shape;99;p18"/>
          <p:cNvSpPr txBox="1"/>
          <p:nvPr/>
        </p:nvSpPr>
        <p:spPr>
          <a:xfrm>
            <a:off x="337900" y="3194300"/>
            <a:ext cx="3123000" cy="1508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500">
                <a:solidFill>
                  <a:schemeClr val="dk2"/>
                </a:solidFill>
                <a:latin typeface="Space Mono"/>
                <a:ea typeface="Space Mono"/>
                <a:cs typeface="Space Mono"/>
                <a:sym typeface="Space Mono"/>
              </a:rPr>
              <a:t>You may know them as </a:t>
            </a:r>
            <a:r>
              <a:rPr lang="en" sz="1600" b="1">
                <a:solidFill>
                  <a:schemeClr val="dk2"/>
                </a:solidFill>
                <a:latin typeface="Space Mono"/>
                <a:ea typeface="Space Mono"/>
                <a:cs typeface="Space Mono"/>
                <a:sym typeface="Space Mono"/>
              </a:rPr>
              <a:t>greater-than</a:t>
            </a:r>
            <a:r>
              <a:rPr lang="en" sz="1500">
                <a:solidFill>
                  <a:schemeClr val="dk2"/>
                </a:solidFill>
                <a:latin typeface="Space Mono"/>
                <a:ea typeface="Space Mono"/>
                <a:cs typeface="Space Mono"/>
                <a:sym typeface="Space Mono"/>
              </a:rPr>
              <a:t> and </a:t>
            </a:r>
            <a:r>
              <a:rPr lang="en" sz="1600" b="1">
                <a:solidFill>
                  <a:schemeClr val="dk2"/>
                </a:solidFill>
                <a:latin typeface="Space Mono"/>
                <a:ea typeface="Space Mono"/>
                <a:cs typeface="Space Mono"/>
                <a:sym typeface="Space Mono"/>
              </a:rPr>
              <a:t>less-than signs</a:t>
            </a:r>
            <a:r>
              <a:rPr lang="en" sz="1500">
                <a:solidFill>
                  <a:schemeClr val="dk2"/>
                </a:solidFill>
                <a:latin typeface="Space Mono"/>
                <a:ea typeface="Space Mono"/>
                <a:cs typeface="Space Mono"/>
                <a:sym typeface="Space Mono"/>
              </a:rPr>
              <a:t>, but another name for them is</a:t>
            </a:r>
            <a:endParaRPr sz="1500">
              <a:solidFill>
                <a:schemeClr val="dk2"/>
              </a:solidFill>
              <a:latin typeface="Space Mono"/>
              <a:ea typeface="Space Mono"/>
              <a:cs typeface="Space Mono"/>
              <a:sym typeface="Space Mono"/>
            </a:endParaRPr>
          </a:p>
          <a:p>
            <a:pPr marL="0" lvl="0" indent="0" algn="ctr" rtl="0">
              <a:spcBef>
                <a:spcPts val="0"/>
              </a:spcBef>
              <a:spcAft>
                <a:spcPts val="0"/>
              </a:spcAft>
              <a:buNone/>
            </a:pPr>
            <a:r>
              <a:rPr lang="en" sz="2400" b="1">
                <a:latin typeface="Space Mono"/>
                <a:ea typeface="Space Mono"/>
                <a:cs typeface="Space Mono"/>
                <a:sym typeface="Space Mono"/>
              </a:rPr>
              <a:t>angle brackets</a:t>
            </a:r>
            <a:endParaRPr sz="2400" b="1">
              <a:latin typeface="Space Mono"/>
              <a:ea typeface="Space Mono"/>
              <a:cs typeface="Space Mono"/>
              <a:sym typeface="Space Mono"/>
            </a:endParaRPr>
          </a:p>
        </p:txBody>
      </p:sp>
      <p:sp>
        <p:nvSpPr>
          <p:cNvPr id="100" name="Google Shape;100;p18"/>
          <p:cNvSpPr txBox="1"/>
          <p:nvPr/>
        </p:nvSpPr>
        <p:spPr>
          <a:xfrm>
            <a:off x="3880050" y="1797225"/>
            <a:ext cx="47175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600" b="1">
                <a:solidFill>
                  <a:schemeClr val="accent1"/>
                </a:solidFill>
                <a:latin typeface="Courier New"/>
                <a:ea typeface="Courier New"/>
                <a:cs typeface="Courier New"/>
                <a:sym typeface="Courier New"/>
              </a:rPr>
              <a:t>&lt;h1&gt;</a:t>
            </a:r>
            <a:r>
              <a:rPr lang="en" sz="3600" b="1">
                <a:latin typeface="Courier New"/>
                <a:ea typeface="Courier New"/>
                <a:cs typeface="Courier New"/>
                <a:sym typeface="Courier New"/>
              </a:rPr>
              <a:t>Welcome</a:t>
            </a:r>
            <a:r>
              <a:rPr lang="en" sz="3600" b="1">
                <a:solidFill>
                  <a:schemeClr val="accent1"/>
                </a:solidFill>
                <a:latin typeface="Courier New"/>
                <a:ea typeface="Courier New"/>
                <a:cs typeface="Courier New"/>
                <a:sym typeface="Courier New"/>
              </a:rPr>
              <a:t>&lt;/h1&gt;</a:t>
            </a:r>
            <a:endParaRPr sz="3600" b="1">
              <a:solidFill>
                <a:schemeClr val="accent1"/>
              </a:solidFill>
              <a:latin typeface="Courier New"/>
              <a:ea typeface="Courier New"/>
              <a:cs typeface="Courier New"/>
              <a:sym typeface="Courier New"/>
            </a:endParaRPr>
          </a:p>
        </p:txBody>
      </p:sp>
      <p:sp>
        <p:nvSpPr>
          <p:cNvPr id="101" name="Google Shape;101;p18"/>
          <p:cNvSpPr txBox="1"/>
          <p:nvPr/>
        </p:nvSpPr>
        <p:spPr>
          <a:xfrm>
            <a:off x="3880050" y="2463200"/>
            <a:ext cx="4086600" cy="22395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800">
                <a:solidFill>
                  <a:schemeClr val="dk2"/>
                </a:solidFill>
                <a:latin typeface="Space Mono"/>
                <a:ea typeface="Space Mono"/>
                <a:cs typeface="Space Mono"/>
                <a:sym typeface="Space Mono"/>
              </a:rPr>
              <a:t>Element Name:</a:t>
            </a:r>
            <a:r>
              <a:rPr lang="en" sz="2400">
                <a:solidFill>
                  <a:schemeClr val="dk2"/>
                </a:solidFill>
                <a:latin typeface="Space Mono"/>
                <a:ea typeface="Space Mono"/>
                <a:cs typeface="Space Mono"/>
                <a:sym typeface="Space Mono"/>
              </a:rPr>
              <a:t> </a:t>
            </a:r>
            <a:r>
              <a:rPr lang="en" sz="3000">
                <a:latin typeface="Space Mono"/>
                <a:ea typeface="Space Mono"/>
                <a:cs typeface="Space Mono"/>
                <a:sym typeface="Space Mono"/>
              </a:rPr>
              <a:t>h1</a:t>
            </a:r>
            <a:endParaRPr sz="3000">
              <a:latin typeface="Space Mono"/>
              <a:ea typeface="Space Mono"/>
              <a:cs typeface="Space Mono"/>
              <a:sym typeface="Space Mono"/>
            </a:endParaRPr>
          </a:p>
          <a:p>
            <a:pPr marL="0" lvl="0" indent="0" algn="l" rtl="0">
              <a:lnSpc>
                <a:spcPct val="115000"/>
              </a:lnSpc>
              <a:spcBef>
                <a:spcPts val="0"/>
              </a:spcBef>
              <a:spcAft>
                <a:spcPts val="0"/>
              </a:spcAft>
              <a:buNone/>
            </a:pPr>
            <a:r>
              <a:rPr lang="en" sz="1800">
                <a:solidFill>
                  <a:schemeClr val="dk2"/>
                </a:solidFill>
                <a:latin typeface="Space Mono"/>
                <a:ea typeface="Space Mono"/>
                <a:cs typeface="Space Mono"/>
                <a:sym typeface="Space Mono"/>
              </a:rPr>
              <a:t>Opening Tag:</a:t>
            </a:r>
            <a:r>
              <a:rPr lang="en" sz="2400">
                <a:solidFill>
                  <a:schemeClr val="dk2"/>
                </a:solidFill>
                <a:latin typeface="Space Mono"/>
                <a:ea typeface="Space Mono"/>
                <a:cs typeface="Space Mono"/>
                <a:sym typeface="Space Mono"/>
              </a:rPr>
              <a:t> </a:t>
            </a:r>
            <a:r>
              <a:rPr lang="en" sz="3000" b="1">
                <a:solidFill>
                  <a:schemeClr val="accent1"/>
                </a:solidFill>
                <a:latin typeface="Courier New"/>
                <a:ea typeface="Courier New"/>
                <a:cs typeface="Courier New"/>
                <a:sym typeface="Courier New"/>
              </a:rPr>
              <a:t>&lt;h1&gt;</a:t>
            </a:r>
            <a:endParaRPr sz="3000" b="1">
              <a:solidFill>
                <a:schemeClr val="accent1"/>
              </a:solidFill>
              <a:latin typeface="Courier New"/>
              <a:ea typeface="Courier New"/>
              <a:cs typeface="Courier New"/>
              <a:sym typeface="Courier New"/>
            </a:endParaRPr>
          </a:p>
          <a:p>
            <a:pPr marL="0" lvl="0" indent="0" algn="l" rtl="0">
              <a:lnSpc>
                <a:spcPct val="115000"/>
              </a:lnSpc>
              <a:spcBef>
                <a:spcPts val="0"/>
              </a:spcBef>
              <a:spcAft>
                <a:spcPts val="0"/>
              </a:spcAft>
              <a:buNone/>
            </a:pPr>
            <a:r>
              <a:rPr lang="en" sz="1800">
                <a:solidFill>
                  <a:schemeClr val="dk2"/>
                </a:solidFill>
                <a:latin typeface="Space Mono"/>
                <a:ea typeface="Space Mono"/>
                <a:cs typeface="Space Mono"/>
                <a:sym typeface="Space Mono"/>
              </a:rPr>
              <a:t>Content:</a:t>
            </a:r>
            <a:r>
              <a:rPr lang="en" sz="2400">
                <a:solidFill>
                  <a:schemeClr val="dk2"/>
                </a:solidFill>
                <a:latin typeface="Space Mono"/>
                <a:ea typeface="Space Mono"/>
                <a:cs typeface="Space Mono"/>
                <a:sym typeface="Space Mono"/>
              </a:rPr>
              <a:t> </a:t>
            </a:r>
            <a:r>
              <a:rPr lang="en" sz="3000" b="1">
                <a:latin typeface="Courier New"/>
                <a:ea typeface="Courier New"/>
                <a:cs typeface="Courier New"/>
                <a:sym typeface="Courier New"/>
              </a:rPr>
              <a:t>Welcome</a:t>
            </a:r>
            <a:endParaRPr sz="3000" b="1">
              <a:latin typeface="Courier New"/>
              <a:ea typeface="Courier New"/>
              <a:cs typeface="Courier New"/>
              <a:sym typeface="Courier New"/>
            </a:endParaRPr>
          </a:p>
          <a:p>
            <a:pPr marL="0" lvl="0" indent="0" algn="l" rtl="0">
              <a:lnSpc>
                <a:spcPct val="115000"/>
              </a:lnSpc>
              <a:spcBef>
                <a:spcPts val="0"/>
              </a:spcBef>
              <a:spcAft>
                <a:spcPts val="0"/>
              </a:spcAft>
              <a:buNone/>
            </a:pPr>
            <a:r>
              <a:rPr lang="en" sz="1800">
                <a:solidFill>
                  <a:schemeClr val="dk2"/>
                </a:solidFill>
                <a:latin typeface="Space Mono"/>
                <a:ea typeface="Space Mono"/>
                <a:cs typeface="Space Mono"/>
                <a:sym typeface="Space Mono"/>
              </a:rPr>
              <a:t>Closing Tag:</a:t>
            </a:r>
            <a:r>
              <a:rPr lang="en" sz="2400">
                <a:solidFill>
                  <a:schemeClr val="dk2"/>
                </a:solidFill>
                <a:latin typeface="Space Mono"/>
                <a:ea typeface="Space Mono"/>
                <a:cs typeface="Space Mono"/>
                <a:sym typeface="Space Mono"/>
              </a:rPr>
              <a:t> </a:t>
            </a:r>
            <a:r>
              <a:rPr lang="en" sz="3000" b="1">
                <a:solidFill>
                  <a:schemeClr val="accent1"/>
                </a:solidFill>
                <a:latin typeface="Courier New"/>
                <a:ea typeface="Courier New"/>
                <a:cs typeface="Courier New"/>
                <a:sym typeface="Courier New"/>
              </a:rPr>
              <a:t>&lt;/h1&gt;</a:t>
            </a:r>
            <a:endParaRPr sz="3000" b="1">
              <a:solidFill>
                <a:schemeClr val="accent1"/>
              </a:solidFill>
              <a:latin typeface="Courier New"/>
              <a:ea typeface="Courier New"/>
              <a:cs typeface="Courier New"/>
              <a:sym typeface="Courier New"/>
            </a:endParaRPr>
          </a:p>
        </p:txBody>
      </p:sp>
      <p:sp>
        <p:nvSpPr>
          <p:cNvPr id="102" name="Google Shape;102;p18"/>
          <p:cNvSpPr/>
          <p:nvPr/>
        </p:nvSpPr>
        <p:spPr>
          <a:xfrm>
            <a:off x="3539425" y="1211775"/>
            <a:ext cx="26100" cy="36789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8"/>
          <p:cNvSpPr txBox="1"/>
          <p:nvPr/>
        </p:nvSpPr>
        <p:spPr>
          <a:xfrm>
            <a:off x="3880050" y="1438450"/>
            <a:ext cx="4419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dk2"/>
                </a:solidFill>
                <a:latin typeface="Space Mono"/>
                <a:ea typeface="Space Mono"/>
                <a:cs typeface="Space Mono"/>
                <a:sym typeface="Space Mono"/>
              </a:rPr>
              <a:t>an example HTML element: </a:t>
            </a:r>
            <a:r>
              <a:rPr lang="en" b="1">
                <a:solidFill>
                  <a:schemeClr val="dk2"/>
                </a:solidFill>
                <a:latin typeface="Space Mono"/>
                <a:ea typeface="Space Mono"/>
                <a:cs typeface="Space Mono"/>
                <a:sym typeface="Space Mono"/>
              </a:rPr>
              <a:t>header</a:t>
            </a:r>
            <a:endParaRPr sz="9600" b="1">
              <a:solidFill>
                <a:schemeClr val="dk2"/>
              </a:solidFill>
              <a:latin typeface="Space Mono"/>
              <a:ea typeface="Space Mono"/>
              <a:cs typeface="Space Mono"/>
              <a:sym typeface="Space Mono"/>
            </a:endParaRPr>
          </a:p>
        </p:txBody>
      </p:sp>
      <p:pic>
        <p:nvPicPr>
          <p:cNvPr id="104" name="Google Shape;104;p18"/>
          <p:cNvPicPr preferRelativeResize="0"/>
          <p:nvPr/>
        </p:nvPicPr>
        <p:blipFill>
          <a:blip r:embed="rId3">
            <a:alphaModFix/>
          </a:blip>
          <a:stretch>
            <a:fillRect/>
          </a:stretch>
        </p:blipFill>
        <p:spPr>
          <a:xfrm>
            <a:off x="7134750" y="2723775"/>
            <a:ext cx="1697551" cy="1978926"/>
          </a:xfrm>
          <a:prstGeom prst="rect">
            <a:avLst/>
          </a:prstGeom>
          <a:noFill/>
          <a:ln w="9525" cap="flat" cmpd="sng">
            <a:solidFill>
              <a:schemeClr val="dk2"/>
            </a:solidFill>
            <a:prstDash val="solid"/>
            <a:round/>
            <a:headEnd type="none" w="sm" len="sm"/>
            <a:tailEnd type="none" w="sm" len="sm"/>
          </a:ln>
        </p:spPr>
      </p:pic>
      <p:sp>
        <p:nvSpPr>
          <p:cNvPr id="2" name="Rectangle 1">
            <a:extLst>
              <a:ext uri="{FF2B5EF4-FFF2-40B4-BE49-F238E27FC236}">
                <a16:creationId xmlns:a16="http://schemas.microsoft.com/office/drawing/2014/main" id="{C8AE3AD2-AC3B-2009-2A03-A4C02A201C4F}"/>
              </a:ext>
            </a:extLst>
          </p:cNvPr>
          <p:cNvSpPr/>
          <p:nvPr/>
        </p:nvSpPr>
        <p:spPr>
          <a:xfrm>
            <a:off x="7247106" y="145510"/>
            <a:ext cx="1697551" cy="103667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latin typeface="Space Mono" panose="02000509040000020004" pitchFamily="49" charset="0"/>
              </a:rPr>
              <a:t>Note: </a:t>
            </a:r>
            <a:r>
              <a:rPr lang="en-US" dirty="0">
                <a:latin typeface="Space Mono" panose="02000509040000020004" pitchFamily="49" charset="0"/>
              </a:rPr>
              <a:t>spaces and new lines don’t matter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8"/>
                                        </p:tgtEl>
                                        <p:attrNameLst>
                                          <p:attrName>style.visibility</p:attrName>
                                        </p:attrNameLst>
                                      </p:cBhvr>
                                      <p:to>
                                        <p:strVal val="visible"/>
                                      </p:to>
                                    </p:set>
                                    <p:animEffect transition="in" filter="fade">
                                      <p:cBhvr>
                                        <p:cTn id="7" dur="500"/>
                                        <p:tgtEl>
                                          <p:spTgt spid="98"/>
                                        </p:tgtEl>
                                      </p:cBhvr>
                                    </p:animEffect>
                                  </p:childTnLst>
                                </p:cTn>
                              </p:par>
                              <p:par>
                                <p:cTn id="8" presetID="10" presetClass="entr" presetSubtype="0" fill="hold" nodeType="withEffect">
                                  <p:stCondLst>
                                    <p:cond delay="0"/>
                                  </p:stCondLst>
                                  <p:childTnLst>
                                    <p:set>
                                      <p:cBhvr>
                                        <p:cTn id="9" dur="1" fill="hold">
                                          <p:stCondLst>
                                            <p:cond delay="0"/>
                                          </p:stCondLst>
                                        </p:cTn>
                                        <p:tgtEl>
                                          <p:spTgt spid="97"/>
                                        </p:tgtEl>
                                        <p:attrNameLst>
                                          <p:attrName>style.visibility</p:attrName>
                                        </p:attrNameLst>
                                      </p:cBhvr>
                                      <p:to>
                                        <p:strVal val="visible"/>
                                      </p:to>
                                    </p:set>
                                    <p:animEffect transition="in" filter="fade">
                                      <p:cBhvr>
                                        <p:cTn id="10" dur="500"/>
                                        <p:tgtEl>
                                          <p:spTgt spid="9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99"/>
                                        </p:tgtEl>
                                        <p:attrNameLst>
                                          <p:attrName>style.visibility</p:attrName>
                                        </p:attrNameLst>
                                      </p:cBhvr>
                                      <p:to>
                                        <p:strVal val="visible"/>
                                      </p:to>
                                    </p:set>
                                    <p:animEffect transition="in" filter="fade">
                                      <p:cBhvr>
                                        <p:cTn id="15" dur="500"/>
                                        <p:tgtEl>
                                          <p:spTgt spid="9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00"/>
                                        </p:tgtEl>
                                        <p:attrNameLst>
                                          <p:attrName>style.visibility</p:attrName>
                                        </p:attrNameLst>
                                      </p:cBhvr>
                                      <p:to>
                                        <p:strVal val="visible"/>
                                      </p:to>
                                    </p:set>
                                    <p:animEffect transition="in" filter="fade">
                                      <p:cBhvr>
                                        <p:cTn id="20" dur="500"/>
                                        <p:tgtEl>
                                          <p:spTgt spid="100"/>
                                        </p:tgtEl>
                                      </p:cBhvr>
                                    </p:animEffect>
                                  </p:childTnLst>
                                </p:cTn>
                              </p:par>
                              <p:par>
                                <p:cTn id="21" presetID="10" presetClass="entr" presetSubtype="0" fill="hold" nodeType="withEffect">
                                  <p:stCondLst>
                                    <p:cond delay="0"/>
                                  </p:stCondLst>
                                  <p:childTnLst>
                                    <p:set>
                                      <p:cBhvr>
                                        <p:cTn id="22" dur="1" fill="hold">
                                          <p:stCondLst>
                                            <p:cond delay="0"/>
                                          </p:stCondLst>
                                        </p:cTn>
                                        <p:tgtEl>
                                          <p:spTgt spid="103"/>
                                        </p:tgtEl>
                                        <p:attrNameLst>
                                          <p:attrName>style.visibility</p:attrName>
                                        </p:attrNameLst>
                                      </p:cBhvr>
                                      <p:to>
                                        <p:strVal val="visible"/>
                                      </p:to>
                                    </p:set>
                                    <p:animEffect transition="in" filter="fade">
                                      <p:cBhvr>
                                        <p:cTn id="23" dur="500"/>
                                        <p:tgtEl>
                                          <p:spTgt spid="103"/>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01">
                                            <p:txEl>
                                              <p:pRg st="0" end="0"/>
                                            </p:txEl>
                                          </p:spTgt>
                                        </p:tgtEl>
                                        <p:attrNameLst>
                                          <p:attrName>style.visibility</p:attrName>
                                        </p:attrNameLst>
                                      </p:cBhvr>
                                      <p:to>
                                        <p:strVal val="visible"/>
                                      </p:to>
                                    </p:set>
                                    <p:animEffect transition="in" filter="fade">
                                      <p:cBhvr>
                                        <p:cTn id="28" dur="400"/>
                                        <p:tgtEl>
                                          <p:spTgt spid="101">
                                            <p:txEl>
                                              <p:pRg st="0" end="0"/>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101">
                                            <p:txEl>
                                              <p:pRg st="1" end="1"/>
                                            </p:txEl>
                                          </p:spTgt>
                                        </p:tgtEl>
                                        <p:attrNameLst>
                                          <p:attrName>style.visibility</p:attrName>
                                        </p:attrNameLst>
                                      </p:cBhvr>
                                      <p:to>
                                        <p:strVal val="visible"/>
                                      </p:to>
                                    </p:set>
                                    <p:animEffect transition="in" filter="fade">
                                      <p:cBhvr>
                                        <p:cTn id="33" dur="400"/>
                                        <p:tgtEl>
                                          <p:spTgt spid="101">
                                            <p:txEl>
                                              <p:pRg st="1" end="1"/>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101">
                                            <p:txEl>
                                              <p:pRg st="2" end="2"/>
                                            </p:txEl>
                                          </p:spTgt>
                                        </p:tgtEl>
                                        <p:attrNameLst>
                                          <p:attrName>style.visibility</p:attrName>
                                        </p:attrNameLst>
                                      </p:cBhvr>
                                      <p:to>
                                        <p:strVal val="visible"/>
                                      </p:to>
                                    </p:set>
                                    <p:animEffect transition="in" filter="fade">
                                      <p:cBhvr>
                                        <p:cTn id="38" dur="400"/>
                                        <p:tgtEl>
                                          <p:spTgt spid="101">
                                            <p:txEl>
                                              <p:pRg st="2" end="2"/>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101">
                                            <p:txEl>
                                              <p:pRg st="3" end="3"/>
                                            </p:txEl>
                                          </p:spTgt>
                                        </p:tgtEl>
                                        <p:attrNameLst>
                                          <p:attrName>style.visibility</p:attrName>
                                        </p:attrNameLst>
                                      </p:cBhvr>
                                      <p:to>
                                        <p:strVal val="visible"/>
                                      </p:to>
                                    </p:set>
                                    <p:animEffect transition="in" filter="fade">
                                      <p:cBhvr>
                                        <p:cTn id="43" dur="400"/>
                                        <p:tgtEl>
                                          <p:spTgt spid="101">
                                            <p:txEl>
                                              <p:pRg st="3" end="3"/>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104"/>
                                        </p:tgtEl>
                                        <p:attrNameLst>
                                          <p:attrName>style.visibility</p:attrName>
                                        </p:attrNameLst>
                                      </p:cBhvr>
                                      <p:to>
                                        <p:strVal val="visible"/>
                                      </p:to>
                                    </p:set>
                                    <p:animEffect transition="in" filter="fade">
                                      <p:cBhvr>
                                        <p:cTn id="48" dur="500"/>
                                        <p:tgtEl>
                                          <p:spTgt spid="104"/>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2"/>
                                        </p:tgtEl>
                                        <p:attrNameLst>
                                          <p:attrName>style.visibility</p:attrName>
                                        </p:attrNameLst>
                                      </p:cBhvr>
                                      <p:to>
                                        <p:strVal val="visible"/>
                                      </p:to>
                                    </p:set>
                                    <p:animEffect transition="in" filter="fade">
                                      <p:cBhvr>
                                        <p:cTn id="5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theme/theme1.xml><?xml version="1.0" encoding="utf-8"?>
<a:theme xmlns:a="http://schemas.openxmlformats.org/drawingml/2006/main" name="Simple Light">
  <a:themeElements>
    <a:clrScheme name="Simple Light">
      <a:dk1>
        <a:srgbClr val="CF2525"/>
      </a:dk1>
      <a:lt1>
        <a:srgbClr val="DFDFDF"/>
      </a:lt1>
      <a:dk2>
        <a:srgbClr val="4E4D4D"/>
      </a:dk2>
      <a:lt2>
        <a:srgbClr val="FFD1D1"/>
      </a:lt2>
      <a:accent1>
        <a:srgbClr val="005FFF"/>
      </a:accent1>
      <a:accent2>
        <a:srgbClr val="FFEA42"/>
      </a:accent2>
      <a:accent3>
        <a:srgbClr val="AEE4FF"/>
      </a:accent3>
      <a:accent4>
        <a:srgbClr val="FFA62F"/>
      </a:accent4>
      <a:accent5>
        <a:srgbClr val="0097A7"/>
      </a:accent5>
      <a:accent6>
        <a:srgbClr val="10E619"/>
      </a:accent6>
      <a:hlink>
        <a:srgbClr val="C954E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140</TotalTime>
  <Words>1462</Words>
  <Application>Microsoft Office PowerPoint</Application>
  <PresentationFormat>On-screen Show (16:9)</PresentationFormat>
  <Paragraphs>176</Paragraphs>
  <Slides>20</Slides>
  <Notes>18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Atomic Age</vt:lpstr>
      <vt:lpstr>Arial</vt:lpstr>
      <vt:lpstr>Space Mono</vt:lpstr>
      <vt:lpstr>Courier New</vt:lpstr>
      <vt:lpstr>Simple Light</vt:lpstr>
      <vt:lpstr>W E L C O M E</vt:lpstr>
      <vt:lpstr>PowerPoint Presentation</vt:lpstr>
      <vt:lpstr>Icebreaker Activity: Coolors</vt:lpstr>
      <vt:lpstr>Presentation</vt:lpstr>
      <vt:lpstr>PowerPoint Presentation</vt:lpstr>
      <vt:lpstr>one example: Wikipedia</vt:lpstr>
      <vt:lpstr>HTML</vt:lpstr>
      <vt:lpstr>HTML Elements</vt:lpstr>
      <vt:lpstr>The Code</vt:lpstr>
      <vt:lpstr>CSS Style</vt:lpstr>
      <vt:lpstr>Code-Along Activity</vt:lpstr>
      <vt:lpstr>PowerPoint Presentation</vt:lpstr>
      <vt:lpstr>PowerPoint Presentation</vt:lpstr>
      <vt:lpstr>Getting Started</vt:lpstr>
      <vt:lpstr>Customization</vt:lpstr>
      <vt:lpstr>PowerPoint Presentation</vt:lpstr>
      <vt:lpstr>Site Sharing</vt:lpstr>
      <vt:lpstr>PowerPoint Presentation</vt:lpstr>
      <vt:lpstr>Blooket</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 E L C O M E</dc:title>
  <cp:lastModifiedBy>Joseph Maxwell</cp:lastModifiedBy>
  <cp:revision>5</cp:revision>
  <dcterms:modified xsi:type="dcterms:W3CDTF">2024-05-07T15:01:51Z</dcterms:modified>
</cp:coreProperties>
</file>